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Canva Sans Bold" panose="020B0604020202020204" charset="0"/>
      <p:regular r:id="rId14"/>
    </p:embeddedFont>
    <p:embeddedFont>
      <p:font typeface="League Spartan" panose="020B0604020202020204" charset="0"/>
      <p:regular r:id="rId15"/>
    </p:embeddedFont>
    <p:embeddedFont>
      <p:font typeface="Poppins" panose="00000500000000000000" pitchFamily="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in Brown" userId="75dc88d7-845d-4971-be1f-80614490c68d" providerId="ADAL" clId="{BEB5A0F0-97A3-4D2E-80C6-61981BECD4E0}"/>
    <pc:docChg chg="undo custSel modSld">
      <pc:chgData name="Caitlin Brown" userId="75dc88d7-845d-4971-be1f-80614490c68d" providerId="ADAL" clId="{BEB5A0F0-97A3-4D2E-80C6-61981BECD4E0}" dt="2026-10-13T13:47:58.092" v="18" actId="14100"/>
      <pc:docMkLst>
        <pc:docMk/>
      </pc:docMkLst>
      <pc:sldChg chg="modSp mod">
        <pc:chgData name="Caitlin Brown" userId="75dc88d7-845d-4971-be1f-80614490c68d" providerId="ADAL" clId="{BEB5A0F0-97A3-4D2E-80C6-61981BECD4E0}" dt="2026-10-13T13:47:51.669" v="16" actId="1076"/>
        <pc:sldMkLst>
          <pc:docMk/>
          <pc:sldMk cId="0" sldId="256"/>
        </pc:sldMkLst>
        <pc:spChg chg="mod">
          <ac:chgData name="Caitlin Brown" userId="75dc88d7-845d-4971-be1f-80614490c68d" providerId="ADAL" clId="{BEB5A0F0-97A3-4D2E-80C6-61981BECD4E0}" dt="2026-10-13T13:47:47.931" v="14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Caitlin Brown" userId="75dc88d7-845d-4971-be1f-80614490c68d" providerId="ADAL" clId="{BEB5A0F0-97A3-4D2E-80C6-61981BECD4E0}" dt="2026-10-13T13:47:29.800" v="9" actId="14100"/>
          <ac:spMkLst>
            <pc:docMk/>
            <pc:sldMk cId="0" sldId="256"/>
            <ac:spMk id="16" creationId="{00000000-0000-0000-0000-000000000000}"/>
          </ac:spMkLst>
        </pc:spChg>
        <pc:spChg chg="mod">
          <ac:chgData name="Caitlin Brown" userId="75dc88d7-845d-4971-be1f-80614490c68d" providerId="ADAL" clId="{BEB5A0F0-97A3-4D2E-80C6-61981BECD4E0}" dt="2026-10-13T13:47:38.126" v="11" actId="1076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Caitlin Brown" userId="75dc88d7-845d-4971-be1f-80614490c68d" providerId="ADAL" clId="{BEB5A0F0-97A3-4D2E-80C6-61981BECD4E0}" dt="2026-10-13T13:46:46.379" v="0" actId="14100"/>
          <ac:grpSpMkLst>
            <pc:docMk/>
            <pc:sldMk cId="0" sldId="256"/>
            <ac:grpSpMk id="6" creationId="{00000000-0000-0000-0000-000000000000}"/>
          </ac:grpSpMkLst>
        </pc:grpChg>
        <pc:grpChg chg="mod">
          <ac:chgData name="Caitlin Brown" userId="75dc88d7-845d-4971-be1f-80614490c68d" providerId="ADAL" clId="{BEB5A0F0-97A3-4D2E-80C6-61981BECD4E0}" dt="2026-10-13T13:47:51.669" v="16" actId="1076"/>
          <ac:grpSpMkLst>
            <pc:docMk/>
            <pc:sldMk cId="0" sldId="256"/>
            <ac:grpSpMk id="10" creationId="{00000000-0000-0000-0000-000000000000}"/>
          </ac:grpSpMkLst>
        </pc:grpChg>
      </pc:sldChg>
      <pc:sldChg chg="modSp mod">
        <pc:chgData name="Caitlin Brown" userId="75dc88d7-845d-4971-be1f-80614490c68d" providerId="ADAL" clId="{BEB5A0F0-97A3-4D2E-80C6-61981BECD4E0}" dt="2026-10-13T13:47:58.092" v="18" actId="14100"/>
        <pc:sldMkLst>
          <pc:docMk/>
          <pc:sldMk cId="0" sldId="257"/>
        </pc:sldMkLst>
        <pc:grpChg chg="mod">
          <ac:chgData name="Caitlin Brown" userId="75dc88d7-845d-4971-be1f-80614490c68d" providerId="ADAL" clId="{BEB5A0F0-97A3-4D2E-80C6-61981BECD4E0}" dt="2026-10-13T13:47:58.092" v="18" actId="14100"/>
          <ac:grpSpMkLst>
            <pc:docMk/>
            <pc:sldMk cId="0" sldId="257"/>
            <ac:grpSpMk id="9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9112" y="-2212974"/>
            <a:ext cx="18732932" cy="12499974"/>
          </a:xfrm>
          <a:custGeom>
            <a:avLst/>
            <a:gdLst/>
            <a:ahLst/>
            <a:cxnLst/>
            <a:rect l="l" t="t" r="r" b="b"/>
            <a:pathLst>
              <a:path w="18732932" h="12499974">
                <a:moveTo>
                  <a:pt x="0" y="0"/>
                </a:moveTo>
                <a:lnTo>
                  <a:pt x="18732932" y="0"/>
                </a:lnTo>
                <a:lnTo>
                  <a:pt x="18732932" y="12499974"/>
                </a:lnTo>
                <a:lnTo>
                  <a:pt x="0" y="12499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9112" cy="10287000"/>
            <a:chOff x="0" y="0"/>
            <a:chExt cx="18149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495" cy="2709333"/>
            </a:xfrm>
            <a:custGeom>
              <a:avLst/>
              <a:gdLst/>
              <a:ahLst/>
              <a:cxnLst/>
              <a:rect l="l" t="t" r="r" b="b"/>
              <a:pathLst>
                <a:path w="181495" h="2709333">
                  <a:moveTo>
                    <a:pt x="0" y="0"/>
                  </a:moveTo>
                  <a:lnTo>
                    <a:pt x="181495" y="0"/>
                  </a:lnTo>
                  <a:lnTo>
                    <a:pt x="1814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8149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9112" y="-1"/>
            <a:ext cx="18732932" cy="10503991"/>
            <a:chOff x="0" y="0"/>
            <a:chExt cx="463509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635098" cy="2709333"/>
            </a:xfrm>
            <a:custGeom>
              <a:avLst/>
              <a:gdLst/>
              <a:ahLst/>
              <a:cxnLst/>
              <a:rect l="l" t="t" r="r" b="b"/>
              <a:pathLst>
                <a:path w="4635098" h="2709333">
                  <a:moveTo>
                    <a:pt x="0" y="0"/>
                  </a:moveTo>
                  <a:lnTo>
                    <a:pt x="4635098" y="0"/>
                  </a:lnTo>
                  <a:lnTo>
                    <a:pt x="46350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77D">
                <a:alpha val="81961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635098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57325" y="110529"/>
            <a:ext cx="2506393" cy="1836342"/>
          </a:xfrm>
          <a:custGeom>
            <a:avLst/>
            <a:gdLst/>
            <a:ahLst/>
            <a:cxnLst/>
            <a:rect l="l" t="t" r="r" b="b"/>
            <a:pathLst>
              <a:path w="2506393" h="1836342">
                <a:moveTo>
                  <a:pt x="0" y="0"/>
                </a:moveTo>
                <a:lnTo>
                  <a:pt x="2506393" y="0"/>
                </a:lnTo>
                <a:lnTo>
                  <a:pt x="2506393" y="1836342"/>
                </a:lnTo>
                <a:lnTo>
                  <a:pt x="0" y="18363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689112" y="9101268"/>
            <a:ext cx="18732932" cy="1513252"/>
            <a:chOff x="0" y="0"/>
            <a:chExt cx="4635098" cy="3122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35098" cy="312292"/>
            </a:xfrm>
            <a:custGeom>
              <a:avLst/>
              <a:gdLst/>
              <a:ahLst/>
              <a:cxnLst/>
              <a:rect l="l" t="t" r="r" b="b"/>
              <a:pathLst>
                <a:path w="4635098" h="312292">
                  <a:moveTo>
                    <a:pt x="0" y="0"/>
                  </a:moveTo>
                  <a:lnTo>
                    <a:pt x="4635098" y="0"/>
                  </a:lnTo>
                  <a:lnTo>
                    <a:pt x="4635098" y="312292"/>
                  </a:lnTo>
                  <a:lnTo>
                    <a:pt x="0" y="312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4635098" cy="3694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830675" y="9209763"/>
            <a:ext cx="2286535" cy="1185732"/>
          </a:xfrm>
          <a:custGeom>
            <a:avLst/>
            <a:gdLst/>
            <a:ahLst/>
            <a:cxnLst/>
            <a:rect l="l" t="t" r="r" b="b"/>
            <a:pathLst>
              <a:path w="2286535" h="1185732">
                <a:moveTo>
                  <a:pt x="0" y="0"/>
                </a:moveTo>
                <a:lnTo>
                  <a:pt x="2286535" y="0"/>
                </a:lnTo>
                <a:lnTo>
                  <a:pt x="2286535" y="1185732"/>
                </a:lnTo>
                <a:lnTo>
                  <a:pt x="0" y="1185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818316" y="2830402"/>
            <a:ext cx="14285029" cy="1963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03"/>
              </a:lnSpc>
            </a:pPr>
            <a:r>
              <a:rPr lang="en-US" sz="5645">
                <a:solidFill>
                  <a:srgbClr val="FFEDE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Tenant Insight &amp; Satisfaction Surveys Roundtable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8316" y="5362706"/>
            <a:ext cx="14285029" cy="197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63"/>
              </a:lnSpc>
            </a:pPr>
            <a:r>
              <a:rPr lang="en-US" sz="5688">
                <a:solidFill>
                  <a:srgbClr val="D2F2F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Arolygon Mewnwelediad a Bodlonrwydd Tenantiaid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57325" y="9318850"/>
            <a:ext cx="4410075" cy="354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211F43"/>
                </a:solidFill>
                <a:latin typeface="Poppins"/>
                <a:ea typeface="Poppins"/>
                <a:cs typeface="Poppins"/>
                <a:sym typeface="Poppins"/>
              </a:rPr>
              <a:t>Thank you to our sponsor: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93719" y="9673178"/>
            <a:ext cx="3666328" cy="354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Diolch </a:t>
            </a:r>
            <a:r>
              <a:rPr lang="en-US" sz="2100" dirty="0" err="1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100" dirty="0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ein</a:t>
            </a:r>
            <a:r>
              <a:rPr lang="en-US" sz="2100" dirty="0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noddwr</a:t>
            </a:r>
            <a:r>
              <a:rPr lang="en-US" sz="2100" dirty="0">
                <a:solidFill>
                  <a:srgbClr val="03066C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0"/>
            <a:ext cx="689112" cy="2654527"/>
            <a:chOff x="0" y="0"/>
            <a:chExt cx="181495" cy="69913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1495" cy="699135"/>
            </a:xfrm>
            <a:custGeom>
              <a:avLst/>
              <a:gdLst/>
              <a:ahLst/>
              <a:cxnLst/>
              <a:rect l="l" t="t" r="r" b="b"/>
              <a:pathLst>
                <a:path w="181495" h="699135">
                  <a:moveTo>
                    <a:pt x="0" y="0"/>
                  </a:moveTo>
                  <a:lnTo>
                    <a:pt x="181495" y="0"/>
                  </a:lnTo>
                  <a:lnTo>
                    <a:pt x="181495" y="699135"/>
                  </a:lnTo>
                  <a:lnTo>
                    <a:pt x="0" y="699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81495" cy="75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9112" y="-2212974"/>
            <a:ext cx="18732932" cy="12499974"/>
          </a:xfrm>
          <a:custGeom>
            <a:avLst/>
            <a:gdLst/>
            <a:ahLst/>
            <a:cxnLst/>
            <a:rect l="l" t="t" r="r" b="b"/>
            <a:pathLst>
              <a:path w="18732932" h="12499974">
                <a:moveTo>
                  <a:pt x="0" y="0"/>
                </a:moveTo>
                <a:lnTo>
                  <a:pt x="18732932" y="0"/>
                </a:lnTo>
                <a:lnTo>
                  <a:pt x="18732932" y="12499974"/>
                </a:lnTo>
                <a:lnTo>
                  <a:pt x="0" y="12499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9112" cy="10287000"/>
            <a:chOff x="0" y="0"/>
            <a:chExt cx="18149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495" cy="2709333"/>
            </a:xfrm>
            <a:custGeom>
              <a:avLst/>
              <a:gdLst/>
              <a:ahLst/>
              <a:cxnLst/>
              <a:rect l="l" t="t" r="r" b="b"/>
              <a:pathLst>
                <a:path w="181495" h="2709333">
                  <a:moveTo>
                    <a:pt x="0" y="0"/>
                  </a:moveTo>
                  <a:lnTo>
                    <a:pt x="181495" y="0"/>
                  </a:lnTo>
                  <a:lnTo>
                    <a:pt x="1814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8149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89112" cy="2654527"/>
            <a:chOff x="0" y="0"/>
            <a:chExt cx="181495" cy="6991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495" cy="699135"/>
            </a:xfrm>
            <a:custGeom>
              <a:avLst/>
              <a:gdLst/>
              <a:ahLst/>
              <a:cxnLst/>
              <a:rect l="l" t="t" r="r" b="b"/>
              <a:pathLst>
                <a:path w="181495" h="699135">
                  <a:moveTo>
                    <a:pt x="0" y="0"/>
                  </a:moveTo>
                  <a:lnTo>
                    <a:pt x="181495" y="0"/>
                  </a:lnTo>
                  <a:lnTo>
                    <a:pt x="181495" y="699135"/>
                  </a:lnTo>
                  <a:lnTo>
                    <a:pt x="0" y="699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1495" cy="75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9112" y="-495300"/>
            <a:ext cx="18894288" cy="10782300"/>
            <a:chOff x="0" y="0"/>
            <a:chExt cx="4635098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35098" cy="2709333"/>
            </a:xfrm>
            <a:custGeom>
              <a:avLst/>
              <a:gdLst/>
              <a:ahLst/>
              <a:cxnLst/>
              <a:rect l="l" t="t" r="r" b="b"/>
              <a:pathLst>
                <a:path w="4635098" h="2709333">
                  <a:moveTo>
                    <a:pt x="0" y="0"/>
                  </a:moveTo>
                  <a:lnTo>
                    <a:pt x="4635098" y="0"/>
                  </a:lnTo>
                  <a:lnTo>
                    <a:pt x="46350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77D">
                <a:alpha val="81961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635098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82463" y="2610742"/>
            <a:ext cx="13812187" cy="1795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89"/>
              </a:lnSpc>
            </a:pPr>
            <a:r>
              <a:rPr lang="en-US" sz="10563">
                <a:solidFill>
                  <a:srgbClr val="FFEDE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Welcome / Croeso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04967" y="5149395"/>
            <a:ext cx="15278067" cy="336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D2F2F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Feel free to introduce yourself by putting your name and organisation in the chat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57325" y="110529"/>
            <a:ext cx="2506393" cy="1836342"/>
          </a:xfrm>
          <a:custGeom>
            <a:avLst/>
            <a:gdLst/>
            <a:ahLst/>
            <a:cxnLst/>
            <a:rect l="l" t="t" r="r" b="b"/>
            <a:pathLst>
              <a:path w="2506393" h="1836342">
                <a:moveTo>
                  <a:pt x="0" y="0"/>
                </a:moveTo>
                <a:lnTo>
                  <a:pt x="2506393" y="0"/>
                </a:lnTo>
                <a:lnTo>
                  <a:pt x="2506393" y="1836342"/>
                </a:lnTo>
                <a:lnTo>
                  <a:pt x="0" y="18363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9112" y="-2212974"/>
            <a:ext cx="18732932" cy="12499974"/>
          </a:xfrm>
          <a:custGeom>
            <a:avLst/>
            <a:gdLst/>
            <a:ahLst/>
            <a:cxnLst/>
            <a:rect l="l" t="t" r="r" b="b"/>
            <a:pathLst>
              <a:path w="18732932" h="12499974">
                <a:moveTo>
                  <a:pt x="0" y="0"/>
                </a:moveTo>
                <a:lnTo>
                  <a:pt x="18732932" y="0"/>
                </a:lnTo>
                <a:lnTo>
                  <a:pt x="18732932" y="12499974"/>
                </a:lnTo>
                <a:lnTo>
                  <a:pt x="0" y="12499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9112" cy="10287000"/>
            <a:chOff x="0" y="0"/>
            <a:chExt cx="18149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495" cy="2709333"/>
            </a:xfrm>
            <a:custGeom>
              <a:avLst/>
              <a:gdLst/>
              <a:ahLst/>
              <a:cxnLst/>
              <a:rect l="l" t="t" r="r" b="b"/>
              <a:pathLst>
                <a:path w="181495" h="2709333">
                  <a:moveTo>
                    <a:pt x="0" y="0"/>
                  </a:moveTo>
                  <a:lnTo>
                    <a:pt x="181495" y="0"/>
                  </a:lnTo>
                  <a:lnTo>
                    <a:pt x="1814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8149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89112" cy="2654527"/>
            <a:chOff x="0" y="0"/>
            <a:chExt cx="181495" cy="6991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495" cy="699135"/>
            </a:xfrm>
            <a:custGeom>
              <a:avLst/>
              <a:gdLst/>
              <a:ahLst/>
              <a:cxnLst/>
              <a:rect l="l" t="t" r="r" b="b"/>
              <a:pathLst>
                <a:path w="181495" h="699135">
                  <a:moveTo>
                    <a:pt x="0" y="0"/>
                  </a:moveTo>
                  <a:lnTo>
                    <a:pt x="181495" y="0"/>
                  </a:lnTo>
                  <a:lnTo>
                    <a:pt x="181495" y="699135"/>
                  </a:lnTo>
                  <a:lnTo>
                    <a:pt x="0" y="699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1495" cy="75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9112" y="0"/>
            <a:ext cx="17598888" cy="10287000"/>
            <a:chOff x="0" y="0"/>
            <a:chExt cx="4635098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35098" cy="2709333"/>
            </a:xfrm>
            <a:custGeom>
              <a:avLst/>
              <a:gdLst/>
              <a:ahLst/>
              <a:cxnLst/>
              <a:rect l="l" t="t" r="r" b="b"/>
              <a:pathLst>
                <a:path w="4635098" h="2709333">
                  <a:moveTo>
                    <a:pt x="0" y="0"/>
                  </a:moveTo>
                  <a:lnTo>
                    <a:pt x="4635098" y="0"/>
                  </a:lnTo>
                  <a:lnTo>
                    <a:pt x="46350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77D">
                <a:alpha val="81961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635098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0291" y="2413928"/>
            <a:ext cx="14312868" cy="6589339"/>
            <a:chOff x="0" y="0"/>
            <a:chExt cx="19083824" cy="8785785"/>
          </a:xfrm>
        </p:grpSpPr>
        <p:grpSp>
          <p:nvGrpSpPr>
            <p:cNvPr id="13" name="Group 13"/>
            <p:cNvGrpSpPr/>
            <p:nvPr/>
          </p:nvGrpSpPr>
          <p:grpSpPr>
            <a:xfrm>
              <a:off x="3459740" y="1256931"/>
              <a:ext cx="4963994" cy="4963994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t="-9450" b="-40643"/>
                </a:stretch>
              </a:blipFill>
              <a:ln w="2857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3164415" y="1231531"/>
              <a:ext cx="4963994" cy="4963994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4660" t="-22770" r="-8109"/>
                </a:stretch>
              </a:blipFill>
              <a:ln w="28575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17488198" y="1700120"/>
              <a:ext cx="1595626" cy="2013408"/>
            </a:xfrm>
            <a:custGeom>
              <a:avLst/>
              <a:gdLst/>
              <a:ahLst/>
              <a:cxnLst/>
              <a:rect l="l" t="t" r="r" b="b"/>
              <a:pathLst>
                <a:path w="1595626" h="2013408">
                  <a:moveTo>
                    <a:pt x="0" y="0"/>
                  </a:moveTo>
                  <a:lnTo>
                    <a:pt x="1595626" y="0"/>
                  </a:lnTo>
                  <a:lnTo>
                    <a:pt x="1595626" y="2013408"/>
                  </a:lnTo>
                  <a:lnTo>
                    <a:pt x="0" y="2013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4845045" cy="1018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47"/>
                </a:lnSpc>
              </a:pPr>
              <a:r>
                <a:rPr lang="en-US" sz="4605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Your hosts: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706835" y="6583898"/>
              <a:ext cx="4469805" cy="9560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19"/>
                </a:lnSpc>
              </a:pPr>
              <a:r>
                <a:rPr lang="en-US" sz="4299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David Lloyd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035513" y="6484283"/>
              <a:ext cx="5221799" cy="9620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58"/>
                </a:lnSpc>
              </a:pPr>
              <a:r>
                <a:rPr lang="en-US" sz="4327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Caitlin Brown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209001" y="7438396"/>
              <a:ext cx="6874823" cy="132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39"/>
                </a:lnSpc>
              </a:pPr>
              <a:r>
                <a:rPr lang="en-US" sz="288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Event and Communications Co-Ordinator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534862" y="7463796"/>
              <a:ext cx="4813751" cy="132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39"/>
                </a:lnSpc>
              </a:pPr>
              <a:r>
                <a:rPr lang="en-US" sz="288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Programme Director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457325" y="110529"/>
            <a:ext cx="2506393" cy="1836342"/>
          </a:xfrm>
          <a:custGeom>
            <a:avLst/>
            <a:gdLst/>
            <a:ahLst/>
            <a:cxnLst/>
            <a:rect l="l" t="t" r="r" b="b"/>
            <a:pathLst>
              <a:path w="2506393" h="1836342">
                <a:moveTo>
                  <a:pt x="0" y="0"/>
                </a:moveTo>
                <a:lnTo>
                  <a:pt x="2506393" y="0"/>
                </a:lnTo>
                <a:lnTo>
                  <a:pt x="2506393" y="1836342"/>
                </a:lnTo>
                <a:lnTo>
                  <a:pt x="0" y="18363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9112" y="-2212974"/>
            <a:ext cx="18732932" cy="12499974"/>
          </a:xfrm>
          <a:custGeom>
            <a:avLst/>
            <a:gdLst/>
            <a:ahLst/>
            <a:cxnLst/>
            <a:rect l="l" t="t" r="r" b="b"/>
            <a:pathLst>
              <a:path w="18732932" h="12499974">
                <a:moveTo>
                  <a:pt x="0" y="0"/>
                </a:moveTo>
                <a:lnTo>
                  <a:pt x="18732932" y="0"/>
                </a:lnTo>
                <a:lnTo>
                  <a:pt x="18732932" y="12499974"/>
                </a:lnTo>
                <a:lnTo>
                  <a:pt x="0" y="12499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9112" cy="10287000"/>
            <a:chOff x="0" y="0"/>
            <a:chExt cx="18149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495" cy="2709333"/>
            </a:xfrm>
            <a:custGeom>
              <a:avLst/>
              <a:gdLst/>
              <a:ahLst/>
              <a:cxnLst/>
              <a:rect l="l" t="t" r="r" b="b"/>
              <a:pathLst>
                <a:path w="181495" h="2709333">
                  <a:moveTo>
                    <a:pt x="0" y="0"/>
                  </a:moveTo>
                  <a:lnTo>
                    <a:pt x="181495" y="0"/>
                  </a:lnTo>
                  <a:lnTo>
                    <a:pt x="1814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8149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89112" cy="2654527"/>
            <a:chOff x="0" y="0"/>
            <a:chExt cx="181495" cy="6991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495" cy="699135"/>
            </a:xfrm>
            <a:custGeom>
              <a:avLst/>
              <a:gdLst/>
              <a:ahLst/>
              <a:cxnLst/>
              <a:rect l="l" t="t" r="r" b="b"/>
              <a:pathLst>
                <a:path w="181495" h="699135">
                  <a:moveTo>
                    <a:pt x="0" y="0"/>
                  </a:moveTo>
                  <a:lnTo>
                    <a:pt x="181495" y="0"/>
                  </a:lnTo>
                  <a:lnTo>
                    <a:pt x="181495" y="699135"/>
                  </a:lnTo>
                  <a:lnTo>
                    <a:pt x="0" y="699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1495" cy="75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9112" y="0"/>
            <a:ext cx="17598888" cy="10287000"/>
            <a:chOff x="0" y="0"/>
            <a:chExt cx="4635098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35098" cy="2709333"/>
            </a:xfrm>
            <a:custGeom>
              <a:avLst/>
              <a:gdLst/>
              <a:ahLst/>
              <a:cxnLst/>
              <a:rect l="l" t="t" r="r" b="b"/>
              <a:pathLst>
                <a:path w="4635098" h="2709333">
                  <a:moveTo>
                    <a:pt x="0" y="0"/>
                  </a:moveTo>
                  <a:lnTo>
                    <a:pt x="4635098" y="0"/>
                  </a:lnTo>
                  <a:lnTo>
                    <a:pt x="46350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77D">
                <a:alpha val="81961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635098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89112" y="110529"/>
            <a:ext cx="2506393" cy="1836342"/>
          </a:xfrm>
          <a:custGeom>
            <a:avLst/>
            <a:gdLst/>
            <a:ahLst/>
            <a:cxnLst/>
            <a:rect l="l" t="t" r="r" b="b"/>
            <a:pathLst>
              <a:path w="2506393" h="1836342">
                <a:moveTo>
                  <a:pt x="0" y="0"/>
                </a:moveTo>
                <a:lnTo>
                  <a:pt x="2506393" y="0"/>
                </a:lnTo>
                <a:lnTo>
                  <a:pt x="2506393" y="1836342"/>
                </a:lnTo>
                <a:lnTo>
                  <a:pt x="0" y="18363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143272" y="2502582"/>
            <a:ext cx="16001457" cy="933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00"/>
              </a:lnSpc>
            </a:pPr>
            <a:r>
              <a:rPr lang="en-US" sz="772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 TO OUR SPONSOR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3272" y="3673901"/>
            <a:ext cx="16001457" cy="933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00"/>
              </a:lnSpc>
            </a:pPr>
            <a:r>
              <a:rPr lang="en-US" sz="7728">
                <a:solidFill>
                  <a:srgbClr val="FDC4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DIOLCH I EIN NODDWR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580635" y="4845220"/>
            <a:ext cx="9081874" cy="4102840"/>
            <a:chOff x="0" y="0"/>
            <a:chExt cx="12109166" cy="5470453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2109166" cy="5470453"/>
              <a:chOff x="0" y="0"/>
              <a:chExt cx="2391934" cy="108058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391934" cy="1080583"/>
              </a:xfrm>
              <a:custGeom>
                <a:avLst/>
                <a:gdLst/>
                <a:ahLst/>
                <a:cxnLst/>
                <a:rect l="l" t="t" r="r" b="b"/>
                <a:pathLst>
                  <a:path w="2391934" h="1080583">
                    <a:moveTo>
                      <a:pt x="43475" y="0"/>
                    </a:moveTo>
                    <a:lnTo>
                      <a:pt x="2348459" y="0"/>
                    </a:lnTo>
                    <a:cubicBezTo>
                      <a:pt x="2359989" y="0"/>
                      <a:pt x="2371047" y="4580"/>
                      <a:pt x="2379200" y="12734"/>
                    </a:cubicBezTo>
                    <a:cubicBezTo>
                      <a:pt x="2387354" y="20887"/>
                      <a:pt x="2391934" y="31945"/>
                      <a:pt x="2391934" y="43475"/>
                    </a:cubicBezTo>
                    <a:lnTo>
                      <a:pt x="2391934" y="1037108"/>
                    </a:lnTo>
                    <a:cubicBezTo>
                      <a:pt x="2391934" y="1061119"/>
                      <a:pt x="2372470" y="1080583"/>
                      <a:pt x="2348459" y="1080583"/>
                    </a:cubicBezTo>
                    <a:lnTo>
                      <a:pt x="43475" y="1080583"/>
                    </a:lnTo>
                    <a:cubicBezTo>
                      <a:pt x="31945" y="1080583"/>
                      <a:pt x="20887" y="1076003"/>
                      <a:pt x="12734" y="1067850"/>
                    </a:cubicBezTo>
                    <a:cubicBezTo>
                      <a:pt x="4580" y="1059696"/>
                      <a:pt x="0" y="1048638"/>
                      <a:pt x="0" y="1037108"/>
                    </a:cubicBezTo>
                    <a:lnTo>
                      <a:pt x="0" y="43475"/>
                    </a:lnTo>
                    <a:cubicBezTo>
                      <a:pt x="0" y="31945"/>
                      <a:pt x="4580" y="20887"/>
                      <a:pt x="12734" y="12734"/>
                    </a:cubicBezTo>
                    <a:cubicBezTo>
                      <a:pt x="20887" y="4580"/>
                      <a:pt x="31945" y="0"/>
                      <a:pt x="43475" y="0"/>
                    </a:cubicBezTo>
                    <a:close/>
                  </a:path>
                </a:pathLst>
              </a:custGeom>
              <a:solidFill>
                <a:srgbClr val="FFFFFF">
                  <a:alpha val="76863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2391934" cy="11377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861944" y="26965"/>
              <a:ext cx="10445086" cy="5416523"/>
            </a:xfrm>
            <a:custGeom>
              <a:avLst/>
              <a:gdLst/>
              <a:ahLst/>
              <a:cxnLst/>
              <a:rect l="l" t="t" r="r" b="b"/>
              <a:pathLst>
                <a:path w="10445086" h="5416523">
                  <a:moveTo>
                    <a:pt x="0" y="0"/>
                  </a:moveTo>
                  <a:lnTo>
                    <a:pt x="10445086" y="0"/>
                  </a:lnTo>
                  <a:lnTo>
                    <a:pt x="10445086" y="5416523"/>
                  </a:lnTo>
                  <a:lnTo>
                    <a:pt x="0" y="5416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4801" y="1992977"/>
            <a:ext cx="16230600" cy="0"/>
          </a:xfrm>
          <a:prstGeom prst="line">
            <a:avLst/>
          </a:prstGeom>
          <a:ln w="28575" cap="flat">
            <a:solidFill>
              <a:srgbClr val="007CA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083696" y="280134"/>
            <a:ext cx="2043411" cy="1497132"/>
          </a:xfrm>
          <a:custGeom>
            <a:avLst/>
            <a:gdLst/>
            <a:ahLst/>
            <a:cxnLst/>
            <a:rect l="l" t="t" r="r" b="b"/>
            <a:pathLst>
              <a:path w="2043411" h="1497132">
                <a:moveTo>
                  <a:pt x="0" y="0"/>
                </a:moveTo>
                <a:lnTo>
                  <a:pt x="2043411" y="0"/>
                </a:lnTo>
                <a:lnTo>
                  <a:pt x="2043411" y="1497132"/>
                </a:lnTo>
                <a:lnTo>
                  <a:pt x="0" y="14971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-715340" y="10037052"/>
            <a:ext cx="20733955" cy="3057525"/>
            <a:chOff x="0" y="0"/>
            <a:chExt cx="5460795" cy="805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60795" cy="805274"/>
            </a:xfrm>
            <a:custGeom>
              <a:avLst/>
              <a:gdLst/>
              <a:ahLst/>
              <a:cxnLst/>
              <a:rect l="l" t="t" r="r" b="b"/>
              <a:pathLst>
                <a:path w="5460795" h="805274">
                  <a:moveTo>
                    <a:pt x="0" y="0"/>
                  </a:moveTo>
                  <a:lnTo>
                    <a:pt x="5460795" y="0"/>
                  </a:lnTo>
                  <a:lnTo>
                    <a:pt x="5460795" y="805274"/>
                  </a:lnTo>
                  <a:lnTo>
                    <a:pt x="0" y="805274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460795" cy="852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8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52826" y="2692769"/>
            <a:ext cx="3382349" cy="3382349"/>
          </a:xfrm>
          <a:custGeom>
            <a:avLst/>
            <a:gdLst/>
            <a:ahLst/>
            <a:cxnLst/>
            <a:rect l="l" t="t" r="r" b="b"/>
            <a:pathLst>
              <a:path w="3382349" h="3382349">
                <a:moveTo>
                  <a:pt x="0" y="0"/>
                </a:moveTo>
                <a:lnTo>
                  <a:pt x="3382348" y="0"/>
                </a:lnTo>
                <a:lnTo>
                  <a:pt x="3382348" y="3382349"/>
                </a:lnTo>
                <a:lnTo>
                  <a:pt x="0" y="3382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885574" y="2591993"/>
            <a:ext cx="3382349" cy="3382349"/>
          </a:xfrm>
          <a:custGeom>
            <a:avLst/>
            <a:gdLst/>
            <a:ahLst/>
            <a:cxnLst/>
            <a:rect l="l" t="t" r="r" b="b"/>
            <a:pathLst>
              <a:path w="3382349" h="3382349">
                <a:moveTo>
                  <a:pt x="0" y="0"/>
                </a:moveTo>
                <a:lnTo>
                  <a:pt x="3382349" y="0"/>
                </a:lnTo>
                <a:lnTo>
                  <a:pt x="3382349" y="3382348"/>
                </a:lnTo>
                <a:lnTo>
                  <a:pt x="0" y="3382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028700" y="1019175"/>
            <a:ext cx="14965512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spc="-294">
                <a:solidFill>
                  <a:srgbClr val="007DA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Housekeeping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556559"/>
            <a:ext cx="5096096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7DA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Session will NOT be recorded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8667" y="7835112"/>
            <a:ext cx="5096096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EE5B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 fydd y sesiwn yn cael eu recordio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95952" y="6556559"/>
            <a:ext cx="5096096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7DA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Please complete feedback form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95952" y="7835112"/>
            <a:ext cx="5096096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EE5B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Llenwch allan ffurflen adborth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598284" y="3038684"/>
            <a:ext cx="3666804" cy="2690518"/>
          </a:xfrm>
          <a:custGeom>
            <a:avLst/>
            <a:gdLst/>
            <a:ahLst/>
            <a:cxnLst/>
            <a:rect l="l" t="t" r="r" b="b"/>
            <a:pathLst>
              <a:path w="3666804" h="2690518">
                <a:moveTo>
                  <a:pt x="0" y="0"/>
                </a:moveTo>
                <a:lnTo>
                  <a:pt x="3666804" y="0"/>
                </a:lnTo>
                <a:lnTo>
                  <a:pt x="3666804" y="2690518"/>
                </a:lnTo>
                <a:lnTo>
                  <a:pt x="0" y="2690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11883638" y="6556559"/>
            <a:ext cx="5096096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7DA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Slides will be emailed out after the session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83638" y="7835112"/>
            <a:ext cx="5096096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EE5B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Bydd sleidiau yn cael eu danfon allan </a:t>
            </a: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4801" y="1992977"/>
            <a:ext cx="16230600" cy="0"/>
          </a:xfrm>
          <a:prstGeom prst="line">
            <a:avLst/>
          </a:prstGeom>
          <a:ln w="28575" cap="flat">
            <a:solidFill>
              <a:srgbClr val="007CA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083696" y="280134"/>
            <a:ext cx="2043411" cy="1497132"/>
          </a:xfrm>
          <a:custGeom>
            <a:avLst/>
            <a:gdLst/>
            <a:ahLst/>
            <a:cxnLst/>
            <a:rect l="l" t="t" r="r" b="b"/>
            <a:pathLst>
              <a:path w="2043411" h="1497132">
                <a:moveTo>
                  <a:pt x="0" y="0"/>
                </a:moveTo>
                <a:lnTo>
                  <a:pt x="2043411" y="0"/>
                </a:lnTo>
                <a:lnTo>
                  <a:pt x="2043411" y="1497132"/>
                </a:lnTo>
                <a:lnTo>
                  <a:pt x="0" y="14971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35369" y="2504177"/>
            <a:ext cx="3793563" cy="2764559"/>
          </a:xfrm>
          <a:custGeom>
            <a:avLst/>
            <a:gdLst/>
            <a:ahLst/>
            <a:cxnLst/>
            <a:rect l="l" t="t" r="r" b="b"/>
            <a:pathLst>
              <a:path w="3793563" h="2764559">
                <a:moveTo>
                  <a:pt x="0" y="0"/>
                </a:moveTo>
                <a:lnTo>
                  <a:pt x="3793563" y="0"/>
                </a:lnTo>
                <a:lnTo>
                  <a:pt x="3793563" y="2764559"/>
                </a:lnTo>
                <a:lnTo>
                  <a:pt x="0" y="276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755085" y="5964061"/>
            <a:ext cx="3554131" cy="3069881"/>
            <a:chOff x="0" y="0"/>
            <a:chExt cx="4738842" cy="40931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38842" cy="4093174"/>
            </a:xfrm>
            <a:custGeom>
              <a:avLst/>
              <a:gdLst/>
              <a:ahLst/>
              <a:cxnLst/>
              <a:rect l="l" t="t" r="r" b="b"/>
              <a:pathLst>
                <a:path w="4738842" h="4093174">
                  <a:moveTo>
                    <a:pt x="0" y="0"/>
                  </a:moveTo>
                  <a:lnTo>
                    <a:pt x="4738842" y="0"/>
                  </a:lnTo>
                  <a:lnTo>
                    <a:pt x="4738842" y="4093174"/>
                  </a:lnTo>
                  <a:lnTo>
                    <a:pt x="0" y="409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58661" y="1321185"/>
              <a:ext cx="3421519" cy="10700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43"/>
                </a:lnSpc>
              </a:pPr>
              <a:r>
                <a:rPr lang="en-US" sz="4817">
                  <a:solidFill>
                    <a:srgbClr val="EE5B2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Diolch...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10639624" y="1992977"/>
            <a:ext cx="0" cy="16230600"/>
          </a:xfrm>
          <a:prstGeom prst="line">
            <a:avLst/>
          </a:prstGeom>
          <a:ln w="28575" cap="flat">
            <a:solidFill>
              <a:srgbClr val="007CA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-715340" y="10037052"/>
            <a:ext cx="20733955" cy="3057525"/>
            <a:chOff x="0" y="0"/>
            <a:chExt cx="5460795" cy="8052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60795" cy="805274"/>
            </a:xfrm>
            <a:custGeom>
              <a:avLst/>
              <a:gdLst/>
              <a:ahLst/>
              <a:cxnLst/>
              <a:rect l="l" t="t" r="r" b="b"/>
              <a:pathLst>
                <a:path w="5460795" h="805274">
                  <a:moveTo>
                    <a:pt x="0" y="0"/>
                  </a:moveTo>
                  <a:lnTo>
                    <a:pt x="5460795" y="0"/>
                  </a:lnTo>
                  <a:lnTo>
                    <a:pt x="5460795" y="805274"/>
                  </a:lnTo>
                  <a:lnTo>
                    <a:pt x="0" y="805274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5460795" cy="852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8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162849" y="2237301"/>
            <a:ext cx="3920847" cy="2798504"/>
          </a:xfrm>
          <a:custGeom>
            <a:avLst/>
            <a:gdLst/>
            <a:ahLst/>
            <a:cxnLst/>
            <a:rect l="l" t="t" r="r" b="b"/>
            <a:pathLst>
              <a:path w="3920847" h="2798504">
                <a:moveTo>
                  <a:pt x="0" y="0"/>
                </a:moveTo>
                <a:lnTo>
                  <a:pt x="3920847" y="0"/>
                </a:lnTo>
                <a:lnTo>
                  <a:pt x="3920847" y="2798505"/>
                </a:lnTo>
                <a:lnTo>
                  <a:pt x="0" y="27985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028700" y="1019175"/>
            <a:ext cx="14965512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spc="-294">
                <a:solidFill>
                  <a:srgbClr val="007DA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Housekeeping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55541" y="2437502"/>
            <a:ext cx="5694179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7DA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Closed caption feature is available to use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55541" y="5897386"/>
            <a:ext cx="5694179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7DA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Feel free to use Welsh if preferred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55541" y="3819782"/>
            <a:ext cx="5694179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EE5B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Os oes angen, gallwch defnyddio CC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55541" y="7275335"/>
            <a:ext cx="5694179" cy="121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EE5B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Defnyddiwch Cymraeg os wyt ti eisiau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13312" y="5621161"/>
            <a:ext cx="5096096" cy="1099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7DA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Chat function is available to use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37137" y="6701930"/>
            <a:ext cx="5096096" cy="1099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80"/>
              </a:lnSpc>
            </a:pPr>
            <a:r>
              <a:rPr lang="en-US" sz="3200" b="1">
                <a:solidFill>
                  <a:srgbClr val="EE5B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Gallwch defnyddio’r chat os oes angen</a:t>
            </a: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9112" y="-2212974"/>
            <a:ext cx="18732932" cy="12499974"/>
          </a:xfrm>
          <a:custGeom>
            <a:avLst/>
            <a:gdLst/>
            <a:ahLst/>
            <a:cxnLst/>
            <a:rect l="l" t="t" r="r" b="b"/>
            <a:pathLst>
              <a:path w="18732932" h="12499974">
                <a:moveTo>
                  <a:pt x="0" y="0"/>
                </a:moveTo>
                <a:lnTo>
                  <a:pt x="18732932" y="0"/>
                </a:lnTo>
                <a:lnTo>
                  <a:pt x="18732932" y="12499974"/>
                </a:lnTo>
                <a:lnTo>
                  <a:pt x="0" y="12499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9112" cy="10287000"/>
            <a:chOff x="0" y="0"/>
            <a:chExt cx="18149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495" cy="2709333"/>
            </a:xfrm>
            <a:custGeom>
              <a:avLst/>
              <a:gdLst/>
              <a:ahLst/>
              <a:cxnLst/>
              <a:rect l="l" t="t" r="r" b="b"/>
              <a:pathLst>
                <a:path w="181495" h="2709333">
                  <a:moveTo>
                    <a:pt x="0" y="0"/>
                  </a:moveTo>
                  <a:lnTo>
                    <a:pt x="181495" y="0"/>
                  </a:lnTo>
                  <a:lnTo>
                    <a:pt x="1814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8149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89112" cy="2654527"/>
            <a:chOff x="0" y="0"/>
            <a:chExt cx="181495" cy="6991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495" cy="699135"/>
            </a:xfrm>
            <a:custGeom>
              <a:avLst/>
              <a:gdLst/>
              <a:ahLst/>
              <a:cxnLst/>
              <a:rect l="l" t="t" r="r" b="b"/>
              <a:pathLst>
                <a:path w="181495" h="699135">
                  <a:moveTo>
                    <a:pt x="0" y="0"/>
                  </a:moveTo>
                  <a:lnTo>
                    <a:pt x="181495" y="0"/>
                  </a:lnTo>
                  <a:lnTo>
                    <a:pt x="181495" y="699135"/>
                  </a:lnTo>
                  <a:lnTo>
                    <a:pt x="0" y="699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1495" cy="756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9112" y="0"/>
            <a:ext cx="17598888" cy="10287000"/>
            <a:chOff x="0" y="0"/>
            <a:chExt cx="4635098" cy="270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35098" cy="2709333"/>
            </a:xfrm>
            <a:custGeom>
              <a:avLst/>
              <a:gdLst/>
              <a:ahLst/>
              <a:cxnLst/>
              <a:rect l="l" t="t" r="r" b="b"/>
              <a:pathLst>
                <a:path w="4635098" h="2709333">
                  <a:moveTo>
                    <a:pt x="0" y="0"/>
                  </a:moveTo>
                  <a:lnTo>
                    <a:pt x="4635098" y="0"/>
                  </a:lnTo>
                  <a:lnTo>
                    <a:pt x="463509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577D">
                <a:alpha val="81961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4635098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89112" y="110529"/>
            <a:ext cx="2506393" cy="1836342"/>
          </a:xfrm>
          <a:custGeom>
            <a:avLst/>
            <a:gdLst/>
            <a:ahLst/>
            <a:cxnLst/>
            <a:rect l="l" t="t" r="r" b="b"/>
            <a:pathLst>
              <a:path w="2506393" h="1836342">
                <a:moveTo>
                  <a:pt x="0" y="0"/>
                </a:moveTo>
                <a:lnTo>
                  <a:pt x="2506393" y="0"/>
                </a:lnTo>
                <a:lnTo>
                  <a:pt x="2506393" y="1836342"/>
                </a:lnTo>
                <a:lnTo>
                  <a:pt x="0" y="18363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408444" y="3478706"/>
            <a:ext cx="16160224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FFEDE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Upcoming TPAS Cymru Events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21610" y="5753109"/>
            <a:ext cx="14644780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2F2F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Digwyddiadau TPAS Cymru </a:t>
            </a: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780343"/>
            <a:ext cx="16230600" cy="0"/>
          </a:xfrm>
          <a:prstGeom prst="line">
            <a:avLst/>
          </a:prstGeom>
          <a:ln w="28575" cap="flat">
            <a:solidFill>
              <a:srgbClr val="007CA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083696" y="163805"/>
            <a:ext cx="2043411" cy="1497132"/>
          </a:xfrm>
          <a:custGeom>
            <a:avLst/>
            <a:gdLst/>
            <a:ahLst/>
            <a:cxnLst/>
            <a:rect l="l" t="t" r="r" b="b"/>
            <a:pathLst>
              <a:path w="2043411" h="1497132">
                <a:moveTo>
                  <a:pt x="0" y="0"/>
                </a:moveTo>
                <a:lnTo>
                  <a:pt x="2043411" y="0"/>
                </a:lnTo>
                <a:lnTo>
                  <a:pt x="2043411" y="1497133"/>
                </a:lnTo>
                <a:lnTo>
                  <a:pt x="0" y="14971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-715340" y="10037052"/>
            <a:ext cx="20733955" cy="3057525"/>
            <a:chOff x="0" y="0"/>
            <a:chExt cx="5460795" cy="805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60795" cy="805274"/>
            </a:xfrm>
            <a:custGeom>
              <a:avLst/>
              <a:gdLst/>
              <a:ahLst/>
              <a:cxnLst/>
              <a:rect l="l" t="t" r="r" b="b"/>
              <a:pathLst>
                <a:path w="5460795" h="805274">
                  <a:moveTo>
                    <a:pt x="0" y="0"/>
                  </a:moveTo>
                  <a:lnTo>
                    <a:pt x="5460795" y="0"/>
                  </a:lnTo>
                  <a:lnTo>
                    <a:pt x="5460795" y="805274"/>
                  </a:lnTo>
                  <a:lnTo>
                    <a:pt x="0" y="805274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460795" cy="852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8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2150677" y="1917803"/>
            <a:ext cx="14215247" cy="7996076"/>
          </a:xfrm>
          <a:custGeom>
            <a:avLst/>
            <a:gdLst/>
            <a:ahLst/>
            <a:cxnLst/>
            <a:rect l="l" t="t" r="r" b="b"/>
            <a:pathLst>
              <a:path w="14215247" h="7996076">
                <a:moveTo>
                  <a:pt x="0" y="0"/>
                </a:moveTo>
                <a:lnTo>
                  <a:pt x="14215246" y="0"/>
                </a:lnTo>
                <a:lnTo>
                  <a:pt x="14215246" y="7996076"/>
                </a:lnTo>
                <a:lnTo>
                  <a:pt x="0" y="7996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028700" y="842130"/>
            <a:ext cx="149050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spc="-294">
                <a:solidFill>
                  <a:srgbClr val="007DA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Annual Conference </a:t>
            </a: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723318"/>
            <a:ext cx="16230600" cy="0"/>
          </a:xfrm>
          <a:prstGeom prst="line">
            <a:avLst/>
          </a:prstGeom>
          <a:ln w="28575" cap="flat">
            <a:solidFill>
              <a:srgbClr val="007CA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083696" y="163805"/>
            <a:ext cx="2043411" cy="1497132"/>
          </a:xfrm>
          <a:custGeom>
            <a:avLst/>
            <a:gdLst/>
            <a:ahLst/>
            <a:cxnLst/>
            <a:rect l="l" t="t" r="r" b="b"/>
            <a:pathLst>
              <a:path w="2043411" h="1497132">
                <a:moveTo>
                  <a:pt x="0" y="0"/>
                </a:moveTo>
                <a:lnTo>
                  <a:pt x="2043411" y="0"/>
                </a:lnTo>
                <a:lnTo>
                  <a:pt x="2043411" y="1497133"/>
                </a:lnTo>
                <a:lnTo>
                  <a:pt x="0" y="14971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-715340" y="10037052"/>
            <a:ext cx="20733955" cy="3057525"/>
            <a:chOff x="0" y="0"/>
            <a:chExt cx="5460795" cy="805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60795" cy="805274"/>
            </a:xfrm>
            <a:custGeom>
              <a:avLst/>
              <a:gdLst/>
              <a:ahLst/>
              <a:cxnLst/>
              <a:rect l="l" t="t" r="r" b="b"/>
              <a:pathLst>
                <a:path w="5460795" h="805274">
                  <a:moveTo>
                    <a:pt x="0" y="0"/>
                  </a:moveTo>
                  <a:lnTo>
                    <a:pt x="5460795" y="0"/>
                  </a:lnTo>
                  <a:lnTo>
                    <a:pt x="5460795" y="805274"/>
                  </a:lnTo>
                  <a:lnTo>
                    <a:pt x="0" y="805274"/>
                  </a:lnTo>
                  <a:close/>
                </a:path>
              </a:pathLst>
            </a:custGeom>
            <a:solidFill>
              <a:srgbClr val="EE5B2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460795" cy="852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18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5091234" y="2982475"/>
            <a:ext cx="8105533" cy="6809707"/>
          </a:xfrm>
          <a:custGeom>
            <a:avLst/>
            <a:gdLst/>
            <a:ahLst/>
            <a:cxnLst/>
            <a:rect l="l" t="t" r="r" b="b"/>
            <a:pathLst>
              <a:path w="8105533" h="6809707">
                <a:moveTo>
                  <a:pt x="0" y="0"/>
                </a:moveTo>
                <a:lnTo>
                  <a:pt x="8105532" y="0"/>
                </a:lnTo>
                <a:lnTo>
                  <a:pt x="8105532" y="6809707"/>
                </a:lnTo>
                <a:lnTo>
                  <a:pt x="0" y="68097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4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028700" y="842130"/>
            <a:ext cx="13277828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spc="-294">
                <a:solidFill>
                  <a:srgbClr val="007DA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Regulation, Governance &amp; Tenant Voice: exploring the latest key issues</a:t>
            </a: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c028ae9-49aa-4fc5-b287-4993422a68d1">
      <Terms xmlns="http://schemas.microsoft.com/office/infopath/2007/PartnerControls"/>
    </lcf76f155ced4ddcb4097134ff3c332f>
    <TaxCatchAll xmlns="d77b53b4-65d0-4cc8-b5d8-22a236671b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40671FB0B37A4CA57C51BD1A513B43" ma:contentTypeVersion="19" ma:contentTypeDescription="Create a new document." ma:contentTypeScope="" ma:versionID="56ac1a294be9d43b01859ef53f8b9524">
  <xsd:schema xmlns:xsd="http://www.w3.org/2001/XMLSchema" xmlns:xs="http://www.w3.org/2001/XMLSchema" xmlns:p="http://schemas.microsoft.com/office/2006/metadata/properties" xmlns:ns2="4c028ae9-49aa-4fc5-b287-4993422a68d1" xmlns:ns3="d77b53b4-65d0-4cc8-b5d8-22a236671b53" targetNamespace="http://schemas.microsoft.com/office/2006/metadata/properties" ma:root="true" ma:fieldsID="ca21c018edb5453db8fe58866ba2cd52" ns2:_="" ns3:_="">
    <xsd:import namespace="4c028ae9-49aa-4fc5-b287-4993422a68d1"/>
    <xsd:import namespace="d77b53b4-65d0-4cc8-b5d8-22a236671b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028ae9-49aa-4fc5-b287-4993422a68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bcc3dd-80b4-4fc0-8563-8f99b3c05d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7b53b4-65d0-4cc8-b5d8-22a236671b5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9c35267-da97-45ac-85c5-3e1745dc29d6}" ma:internalName="TaxCatchAll" ma:showField="CatchAllData" ma:web="d77b53b4-65d0-4cc8-b5d8-22a236671b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1FCBBE-DAA9-4704-92DB-4D277B27C783}">
  <ds:schemaRefs>
    <ds:schemaRef ds:uri="http://schemas.microsoft.com/office/2006/metadata/properties"/>
    <ds:schemaRef ds:uri="http://schemas.microsoft.com/office/infopath/2007/PartnerControls"/>
    <ds:schemaRef ds:uri="4c028ae9-49aa-4fc5-b287-4993422a68d1"/>
    <ds:schemaRef ds:uri="d77b53b4-65d0-4cc8-b5d8-22a236671b53"/>
  </ds:schemaRefs>
</ds:datastoreItem>
</file>

<file path=customXml/itemProps2.xml><?xml version="1.0" encoding="utf-8"?>
<ds:datastoreItem xmlns:ds="http://schemas.openxmlformats.org/officeDocument/2006/customXml" ds:itemID="{BD2823D0-57EB-4D10-8EFD-45F9FB9F9F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DF9AA6-8E29-482A-9ADB-893B513E4E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028ae9-49aa-4fc5-b287-4993422a68d1"/>
    <ds:schemaRef ds:uri="d77b53b4-65d0-4cc8-b5d8-22a236671b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161</Words>
  <Application>Microsoft Office PowerPoint</Application>
  <PresentationFormat>Custom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Canva Sans Bold</vt:lpstr>
      <vt:lpstr>Calibri</vt:lpstr>
      <vt:lpstr>Poppins</vt:lpstr>
      <vt:lpstr>League Spartan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Holding Slides - Tenant Insight &amp; Satisfaction Surveys Roundtable</dc:title>
  <cp:lastModifiedBy>Caitlin Brown</cp:lastModifiedBy>
  <cp:revision>1</cp:revision>
  <dcterms:created xsi:type="dcterms:W3CDTF">2006-08-16T00:00:00Z</dcterms:created>
  <dcterms:modified xsi:type="dcterms:W3CDTF">2026-10-13T13:48:06Z</dcterms:modified>
  <dc:identifier>DAHX5XQfJrM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0x010100A240671FB0B37A4CA57C51BD1A513B43</vt:lpwstr>
  </property>
  <property fmtid="{D5CDD505-2E9C-101B-9397-08002B2CF9AE}" pid="3" name="MediaServiceImageTags">
    <vt:lpwstr/>
  </property>
</Properties>
</file>