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4"/>
  </p:sldMasterIdLst>
  <p:notesMasterIdLst>
    <p:notesMasterId r:id="rId21"/>
  </p:notesMasterIdLst>
  <p:sldIdLst>
    <p:sldId id="258" r:id="rId5"/>
    <p:sldId id="273" r:id="rId6"/>
    <p:sldId id="257" r:id="rId7"/>
    <p:sldId id="260" r:id="rId8"/>
    <p:sldId id="269" r:id="rId9"/>
    <p:sldId id="270" r:id="rId10"/>
    <p:sldId id="259" r:id="rId11"/>
    <p:sldId id="261" r:id="rId12"/>
    <p:sldId id="266" r:id="rId13"/>
    <p:sldId id="272" r:id="rId14"/>
    <p:sldId id="274" r:id="rId15"/>
    <p:sldId id="275" r:id="rId16"/>
    <p:sldId id="262" r:id="rId17"/>
    <p:sldId id="271" r:id="rId18"/>
    <p:sldId id="264" r:id="rId19"/>
    <p:sldId id="26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43C274-216A-44F9-AB24-3204735EC1A1}" v="1" dt="2025-10-06T08:13:38.679"/>
    <p1510:client id="{CEB6A29E-3698-454A-BC0A-C4BCEA5B7641}" v="450" dt="2025-10-06T11:51:42.0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ia Browne" userId="545b2c94-d8ca-4395-9d28-a48c916d80a0" providerId="ADAL" clId="{419DCDED-1620-43F0-93E2-5DF2BFFA0395}"/>
    <pc:docChg chg="modSld sldOrd">
      <pc:chgData name="Olivia Browne" userId="545b2c94-d8ca-4395-9d28-a48c916d80a0" providerId="ADAL" clId="{419DCDED-1620-43F0-93E2-5DF2BFFA0395}" dt="2025-10-06T08:14:29.506" v="64" actId="20577"/>
      <pc:docMkLst>
        <pc:docMk/>
      </pc:docMkLst>
      <pc:sldChg chg="modSp mod">
        <pc:chgData name="Olivia Browne" userId="545b2c94-d8ca-4395-9d28-a48c916d80a0" providerId="ADAL" clId="{419DCDED-1620-43F0-93E2-5DF2BFFA0395}" dt="2025-10-06T08:13:38.679" v="53"/>
        <pc:sldMkLst>
          <pc:docMk/>
          <pc:sldMk cId="2944422821" sldId="262"/>
        </pc:sldMkLst>
        <pc:spChg chg="mod">
          <ac:chgData name="Olivia Browne" userId="545b2c94-d8ca-4395-9d28-a48c916d80a0" providerId="ADAL" clId="{419DCDED-1620-43F0-93E2-5DF2BFFA0395}" dt="2025-10-06T08:13:38.679" v="53"/>
          <ac:spMkLst>
            <pc:docMk/>
            <pc:sldMk cId="2944422821" sldId="262"/>
            <ac:spMk id="3" creationId="{D5E0B1C1-E0F8-1402-B1D3-E0C3F07ABACA}"/>
          </ac:spMkLst>
        </pc:spChg>
      </pc:sldChg>
      <pc:sldChg chg="modSp mod ord">
        <pc:chgData name="Olivia Browne" userId="545b2c94-d8ca-4395-9d28-a48c916d80a0" providerId="ADAL" clId="{419DCDED-1620-43F0-93E2-5DF2BFFA0395}" dt="2025-10-06T08:14:29.506" v="64" actId="20577"/>
        <pc:sldMkLst>
          <pc:docMk/>
          <pc:sldMk cId="1206288771" sldId="272"/>
        </pc:sldMkLst>
        <pc:spChg chg="mod">
          <ac:chgData name="Olivia Browne" userId="545b2c94-d8ca-4395-9d28-a48c916d80a0" providerId="ADAL" clId="{419DCDED-1620-43F0-93E2-5DF2BFFA0395}" dt="2025-10-06T08:14:29.506" v="64" actId="20577"/>
          <ac:spMkLst>
            <pc:docMk/>
            <pc:sldMk cId="1206288771" sldId="272"/>
            <ac:spMk id="2" creationId="{096537D6-03A5-6B54-7119-4D42CCDA2CB2}"/>
          </ac:spMkLst>
        </pc:spChg>
      </pc:sldChg>
    </pc:docChg>
  </pc:docChgLst>
  <pc:docChgLst>
    <pc:chgData name="Olivia Browne" userId="S::olivia@tpas.cymru::545b2c94-d8ca-4395-9d28-a48c916d80a0" providerId="AD" clId="Web-{CEB6A29E-3698-454A-BC0A-C4BCEA5B7641}"/>
    <pc:docChg chg="addSld modSld sldOrd">
      <pc:chgData name="Olivia Browne" userId="S::olivia@tpas.cymru::545b2c94-d8ca-4395-9d28-a48c916d80a0" providerId="AD" clId="Web-{CEB6A29E-3698-454A-BC0A-C4BCEA5B7641}" dt="2025-10-06T11:51:42.077" v="339" actId="1076"/>
      <pc:docMkLst>
        <pc:docMk/>
      </pc:docMkLst>
      <pc:sldChg chg="modSp ord">
        <pc:chgData name="Olivia Browne" userId="S::olivia@tpas.cymru::545b2c94-d8ca-4395-9d28-a48c916d80a0" providerId="AD" clId="Web-{CEB6A29E-3698-454A-BC0A-C4BCEA5B7641}" dt="2025-10-06T11:30:29.582" v="197" actId="20577"/>
        <pc:sldMkLst>
          <pc:docMk/>
          <pc:sldMk cId="2786248970" sldId="257"/>
        </pc:sldMkLst>
        <pc:spChg chg="mod">
          <ac:chgData name="Olivia Browne" userId="S::olivia@tpas.cymru::545b2c94-d8ca-4395-9d28-a48c916d80a0" providerId="AD" clId="Web-{CEB6A29E-3698-454A-BC0A-C4BCEA5B7641}" dt="2025-10-06T11:30:29.582" v="197" actId="20577"/>
          <ac:spMkLst>
            <pc:docMk/>
            <pc:sldMk cId="2786248970" sldId="257"/>
            <ac:spMk id="3" creationId="{F5AB24CC-119E-9F1C-2035-47C04242BCF0}"/>
          </ac:spMkLst>
        </pc:spChg>
      </pc:sldChg>
      <pc:sldChg chg="modSp ord">
        <pc:chgData name="Olivia Browne" userId="S::olivia@tpas.cymru::545b2c94-d8ca-4395-9d28-a48c916d80a0" providerId="AD" clId="Web-{CEB6A29E-3698-454A-BC0A-C4BCEA5B7641}" dt="2025-10-06T11:50:45.404" v="326" actId="1076"/>
        <pc:sldMkLst>
          <pc:docMk/>
          <pc:sldMk cId="3353908374" sldId="260"/>
        </pc:sldMkLst>
        <pc:spChg chg="mod">
          <ac:chgData name="Olivia Browne" userId="S::olivia@tpas.cymru::545b2c94-d8ca-4395-9d28-a48c916d80a0" providerId="AD" clId="Web-{CEB6A29E-3698-454A-BC0A-C4BCEA5B7641}" dt="2025-10-06T11:31:57.099" v="217" actId="20577"/>
          <ac:spMkLst>
            <pc:docMk/>
            <pc:sldMk cId="3353908374" sldId="260"/>
            <ac:spMk id="5" creationId="{0665BD06-3BE7-A633-9497-8C3B120781FC}"/>
          </ac:spMkLst>
        </pc:spChg>
        <pc:spChg chg="mod">
          <ac:chgData name="Olivia Browne" userId="S::olivia@tpas.cymru::545b2c94-d8ca-4395-9d28-a48c916d80a0" providerId="AD" clId="Web-{CEB6A29E-3698-454A-BC0A-C4BCEA5B7641}" dt="2025-10-06T11:31:23.396" v="207" actId="20577"/>
          <ac:spMkLst>
            <pc:docMk/>
            <pc:sldMk cId="3353908374" sldId="260"/>
            <ac:spMk id="7" creationId="{DD5E7611-598C-C346-3365-144477CEC9F9}"/>
          </ac:spMkLst>
        </pc:spChg>
        <pc:picChg chg="mod">
          <ac:chgData name="Olivia Browne" userId="S::olivia@tpas.cymru::545b2c94-d8ca-4395-9d28-a48c916d80a0" providerId="AD" clId="Web-{CEB6A29E-3698-454A-BC0A-C4BCEA5B7641}" dt="2025-10-06T11:50:45.404" v="326" actId="1076"/>
          <ac:picMkLst>
            <pc:docMk/>
            <pc:sldMk cId="3353908374" sldId="260"/>
            <ac:picMk id="4" creationId="{E10898F6-F5FC-12EC-F8AE-4A03D7EA4943}"/>
          </ac:picMkLst>
        </pc:picChg>
        <pc:picChg chg="mod">
          <ac:chgData name="Olivia Browne" userId="S::olivia@tpas.cymru::545b2c94-d8ca-4395-9d28-a48c916d80a0" providerId="AD" clId="Web-{CEB6A29E-3698-454A-BC0A-C4BCEA5B7641}" dt="2025-10-06T11:50:43.545" v="325" actId="1076"/>
          <ac:picMkLst>
            <pc:docMk/>
            <pc:sldMk cId="3353908374" sldId="260"/>
            <ac:picMk id="8" creationId="{74B4D63C-EFCC-1BEF-A701-DB0C9AABF96E}"/>
          </ac:picMkLst>
        </pc:picChg>
      </pc:sldChg>
      <pc:sldChg chg="ord">
        <pc:chgData name="Olivia Browne" userId="S::olivia@tpas.cymru::545b2c94-d8ca-4395-9d28-a48c916d80a0" providerId="AD" clId="Web-{CEB6A29E-3698-454A-BC0A-C4BCEA5B7641}" dt="2025-10-06T11:37:56.887" v="221"/>
        <pc:sldMkLst>
          <pc:docMk/>
          <pc:sldMk cId="2011057420" sldId="261"/>
        </pc:sldMkLst>
      </pc:sldChg>
      <pc:sldChg chg="modSp">
        <pc:chgData name="Olivia Browne" userId="S::olivia@tpas.cymru::545b2c94-d8ca-4395-9d28-a48c916d80a0" providerId="AD" clId="Web-{CEB6A29E-3698-454A-BC0A-C4BCEA5B7641}" dt="2025-10-06T11:46:12.073" v="267" actId="20577"/>
        <pc:sldMkLst>
          <pc:docMk/>
          <pc:sldMk cId="1206288771" sldId="272"/>
        </pc:sldMkLst>
        <pc:spChg chg="mod">
          <ac:chgData name="Olivia Browne" userId="S::olivia@tpas.cymru::545b2c94-d8ca-4395-9d28-a48c916d80a0" providerId="AD" clId="Web-{CEB6A29E-3698-454A-BC0A-C4BCEA5B7641}" dt="2025-10-06T11:39:21.110" v="223" actId="20577"/>
          <ac:spMkLst>
            <pc:docMk/>
            <pc:sldMk cId="1206288771" sldId="272"/>
            <ac:spMk id="2" creationId="{096537D6-03A5-6B54-7119-4D42CCDA2CB2}"/>
          </ac:spMkLst>
        </pc:spChg>
        <pc:spChg chg="mod">
          <ac:chgData name="Olivia Browne" userId="S::olivia@tpas.cymru::545b2c94-d8ca-4395-9d28-a48c916d80a0" providerId="AD" clId="Web-{CEB6A29E-3698-454A-BC0A-C4BCEA5B7641}" dt="2025-10-06T11:46:12.073" v="267" actId="20577"/>
          <ac:spMkLst>
            <pc:docMk/>
            <pc:sldMk cId="1206288771" sldId="272"/>
            <ac:spMk id="3" creationId="{4D79C252-6CB9-DA85-FD18-CED5C2BE4098}"/>
          </ac:spMkLst>
        </pc:spChg>
      </pc:sldChg>
      <pc:sldChg chg="addSp modSp new">
        <pc:chgData name="Olivia Browne" userId="S::olivia@tpas.cymru::545b2c94-d8ca-4395-9d28-a48c916d80a0" providerId="AD" clId="Web-{CEB6A29E-3698-454A-BC0A-C4BCEA5B7641}" dt="2025-10-06T11:51:42.077" v="339" actId="1076"/>
        <pc:sldMkLst>
          <pc:docMk/>
          <pc:sldMk cId="2158965210" sldId="273"/>
        </pc:sldMkLst>
        <pc:spChg chg="mod">
          <ac:chgData name="Olivia Browne" userId="S::olivia@tpas.cymru::545b2c94-d8ca-4395-9d28-a48c916d80a0" providerId="AD" clId="Web-{CEB6A29E-3698-454A-BC0A-C4BCEA5B7641}" dt="2025-10-06T11:28:50.206" v="90" actId="20577"/>
          <ac:spMkLst>
            <pc:docMk/>
            <pc:sldMk cId="2158965210" sldId="273"/>
            <ac:spMk id="2" creationId="{1363B1C4-2996-44E2-1496-907FA470A835}"/>
          </ac:spMkLst>
        </pc:spChg>
        <pc:spChg chg="mod">
          <ac:chgData name="Olivia Browne" userId="S::olivia@tpas.cymru::545b2c94-d8ca-4395-9d28-a48c916d80a0" providerId="AD" clId="Web-{CEB6A29E-3698-454A-BC0A-C4BCEA5B7641}" dt="2025-10-06T11:51:35.061" v="336" actId="20577"/>
          <ac:spMkLst>
            <pc:docMk/>
            <pc:sldMk cId="2158965210" sldId="273"/>
            <ac:spMk id="3" creationId="{80028044-6185-DCB1-C10E-E997A4B6AC4B}"/>
          </ac:spMkLst>
        </pc:spChg>
        <pc:picChg chg="add mod">
          <ac:chgData name="Olivia Browne" userId="S::olivia@tpas.cymru::545b2c94-d8ca-4395-9d28-a48c916d80a0" providerId="AD" clId="Web-{CEB6A29E-3698-454A-BC0A-C4BCEA5B7641}" dt="2025-10-06T11:51:42.077" v="339" actId="1076"/>
          <ac:picMkLst>
            <pc:docMk/>
            <pc:sldMk cId="2158965210" sldId="273"/>
            <ac:picMk id="5" creationId="{42A11625-579C-DBD4-CDDC-E3746D138955}"/>
          </ac:picMkLst>
        </pc:picChg>
      </pc:sldChg>
      <pc:sldChg chg="addSp delSp modSp new">
        <pc:chgData name="Olivia Browne" userId="S::olivia@tpas.cymru::545b2c94-d8ca-4395-9d28-a48c916d80a0" providerId="AD" clId="Web-{CEB6A29E-3698-454A-BC0A-C4BCEA5B7641}" dt="2025-10-06T11:47:24.918" v="324" actId="20577"/>
        <pc:sldMkLst>
          <pc:docMk/>
          <pc:sldMk cId="4194159488" sldId="274"/>
        </pc:sldMkLst>
        <pc:spChg chg="mod">
          <ac:chgData name="Olivia Browne" userId="S::olivia@tpas.cymru::545b2c94-d8ca-4395-9d28-a48c916d80a0" providerId="AD" clId="Web-{CEB6A29E-3698-454A-BC0A-C4BCEA5B7641}" dt="2025-10-06T11:46:09.542" v="266" actId="20577"/>
          <ac:spMkLst>
            <pc:docMk/>
            <pc:sldMk cId="4194159488" sldId="274"/>
            <ac:spMk id="2" creationId="{96BDE3AA-F498-BF64-3B8E-ADF36234F60A}"/>
          </ac:spMkLst>
        </pc:spChg>
        <pc:spChg chg="add del mod">
          <ac:chgData name="Olivia Browne" userId="S::olivia@tpas.cymru::545b2c94-d8ca-4395-9d28-a48c916d80a0" providerId="AD" clId="Web-{CEB6A29E-3698-454A-BC0A-C4BCEA5B7641}" dt="2025-10-06T11:44:44.916" v="261" actId="20577"/>
          <ac:spMkLst>
            <pc:docMk/>
            <pc:sldMk cId="4194159488" sldId="274"/>
            <ac:spMk id="3" creationId="{FEC4A435-5219-E9E8-7659-82F04D75A8D4}"/>
          </ac:spMkLst>
        </pc:spChg>
        <pc:spChg chg="add">
          <ac:chgData name="Olivia Browne" userId="S::olivia@tpas.cymru::545b2c94-d8ca-4395-9d28-a48c916d80a0" providerId="AD" clId="Web-{CEB6A29E-3698-454A-BC0A-C4BCEA5B7641}" dt="2025-10-06T11:46:43.199" v="275"/>
          <ac:spMkLst>
            <pc:docMk/>
            <pc:sldMk cId="4194159488" sldId="274"/>
            <ac:spMk id="5" creationId="{0E84E9C0-42D1-9066-C94A-B7EE9B85A73E}"/>
          </ac:spMkLst>
        </pc:spChg>
        <pc:spChg chg="add mod">
          <ac:chgData name="Olivia Browne" userId="S::olivia@tpas.cymru::545b2c94-d8ca-4395-9d28-a48c916d80a0" providerId="AD" clId="Web-{CEB6A29E-3698-454A-BC0A-C4BCEA5B7641}" dt="2025-10-06T11:47:24.918" v="324" actId="20577"/>
          <ac:spMkLst>
            <pc:docMk/>
            <pc:sldMk cId="4194159488" sldId="274"/>
            <ac:spMk id="7" creationId="{C796D60A-B780-5A6E-F415-E0D5CCF1D248}"/>
          </ac:spMkLst>
        </pc:spChg>
        <pc:picChg chg="add del mod">
          <ac:chgData name="Olivia Browne" userId="S::olivia@tpas.cymru::545b2c94-d8ca-4395-9d28-a48c916d80a0" providerId="AD" clId="Web-{CEB6A29E-3698-454A-BC0A-C4BCEA5B7641}" dt="2025-10-06T11:46:36.730" v="274"/>
          <ac:picMkLst>
            <pc:docMk/>
            <pc:sldMk cId="4194159488" sldId="274"/>
            <ac:picMk id="4" creationId="{B5A96A60-090B-42FC-67EC-489D38251432}"/>
          </ac:picMkLst>
        </pc:picChg>
        <pc:picChg chg="add del mod">
          <ac:chgData name="Olivia Browne" userId="S::olivia@tpas.cymru::545b2c94-d8ca-4395-9d28-a48c916d80a0" providerId="AD" clId="Web-{CEB6A29E-3698-454A-BC0A-C4BCEA5B7641}" dt="2025-10-06T11:46:46.433" v="278"/>
          <ac:picMkLst>
            <pc:docMk/>
            <pc:sldMk cId="4194159488" sldId="274"/>
            <ac:picMk id="6" creationId="{21C13EEC-5F4C-5878-0787-CF72A1122590}"/>
          </ac:picMkLst>
        </pc:picChg>
      </pc:sldChg>
      <pc:sldChg chg="addSp delSp modSp new">
        <pc:chgData name="Olivia Browne" userId="S::olivia@tpas.cymru::545b2c94-d8ca-4395-9d28-a48c916d80a0" providerId="AD" clId="Web-{CEB6A29E-3698-454A-BC0A-C4BCEA5B7641}" dt="2025-10-06T11:51:08.920" v="330" actId="1076"/>
        <pc:sldMkLst>
          <pc:docMk/>
          <pc:sldMk cId="2266435802" sldId="275"/>
        </pc:sldMkLst>
        <pc:spChg chg="del">
          <ac:chgData name="Olivia Browne" userId="S::olivia@tpas.cymru::545b2c94-d8ca-4395-9d28-a48c916d80a0" providerId="AD" clId="Web-{CEB6A29E-3698-454A-BC0A-C4BCEA5B7641}" dt="2025-10-06T11:51:00.248" v="327"/>
          <ac:spMkLst>
            <pc:docMk/>
            <pc:sldMk cId="2266435802" sldId="275"/>
            <ac:spMk id="2" creationId="{6D538D81-D7BE-B0B1-B3FF-B906C37A9C40}"/>
          </ac:spMkLst>
        </pc:spChg>
        <pc:spChg chg="del">
          <ac:chgData name="Olivia Browne" userId="S::olivia@tpas.cymru::545b2c94-d8ca-4395-9d28-a48c916d80a0" providerId="AD" clId="Web-{CEB6A29E-3698-454A-BC0A-C4BCEA5B7641}" dt="2025-10-06T11:51:03.608" v="328"/>
          <ac:spMkLst>
            <pc:docMk/>
            <pc:sldMk cId="2266435802" sldId="275"/>
            <ac:spMk id="3" creationId="{90FD397C-6687-79D8-A40C-A7DB95463067}"/>
          </ac:spMkLst>
        </pc:spChg>
        <pc:picChg chg="add mod">
          <ac:chgData name="Olivia Browne" userId="S::olivia@tpas.cymru::545b2c94-d8ca-4395-9d28-a48c916d80a0" providerId="AD" clId="Web-{CEB6A29E-3698-454A-BC0A-C4BCEA5B7641}" dt="2025-10-06T11:51:08.920" v="330" actId="1076"/>
          <ac:picMkLst>
            <pc:docMk/>
            <pc:sldMk cId="2266435802" sldId="275"/>
            <ac:picMk id="5" creationId="{B69A624D-58A4-BA90-A718-06F850A1DCB7}"/>
          </ac:picMkLst>
        </pc:picChg>
      </pc:sldChg>
    </pc:docChg>
  </pc:docChgLst>
  <pc:docChgLst>
    <pc:chgData clId="Web-{CEB6A29E-3698-454A-BC0A-C4BCEA5B7641}"/>
    <pc:docChg chg="modSld">
      <pc:chgData name="" userId="" providerId="" clId="Web-{CEB6A29E-3698-454A-BC0A-C4BCEA5B7641}" dt="2025-10-06T11:24:44.405" v="4" actId="20577"/>
      <pc:docMkLst>
        <pc:docMk/>
      </pc:docMkLst>
      <pc:sldChg chg="modSp">
        <pc:chgData name="" userId="" providerId="" clId="Web-{CEB6A29E-3698-454A-BC0A-C4BCEA5B7641}" dt="2025-10-06T11:24:44.405" v="4" actId="20577"/>
        <pc:sldMkLst>
          <pc:docMk/>
          <pc:sldMk cId="2786248970" sldId="257"/>
        </pc:sldMkLst>
        <pc:spChg chg="mod">
          <ac:chgData name="" userId="" providerId="" clId="Web-{CEB6A29E-3698-454A-BC0A-C4BCEA5B7641}" dt="2025-10-06T11:24:44.405" v="4" actId="20577"/>
          <ac:spMkLst>
            <pc:docMk/>
            <pc:sldMk cId="2786248970" sldId="257"/>
            <ac:spMk id="3" creationId="{F5AB24CC-119E-9F1C-2035-47C04242BCF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FC808-74AC-4876-AD72-8199CCEFD874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FE361-994B-4140-9860-C844B8F5E9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040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FE361-994B-4140-9860-C844B8F5E98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033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235E1C2-5D82-4BA1-81EC-3A962D0A1570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637A2FF-FEED-43B8-8810-230056EEFCD0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445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E1C2-5D82-4BA1-81EC-3A962D0A1570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7A2FF-FEED-43B8-8810-230056EEFC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349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E1C2-5D82-4BA1-81EC-3A962D0A1570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7A2FF-FEED-43B8-8810-230056EEFC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721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E1C2-5D82-4BA1-81EC-3A962D0A1570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7A2FF-FEED-43B8-8810-230056EEFC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590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E1C2-5D82-4BA1-81EC-3A962D0A1570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7A2FF-FEED-43B8-8810-230056EEFCD0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815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E1C2-5D82-4BA1-81EC-3A962D0A1570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7A2FF-FEED-43B8-8810-230056EEFC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587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E1C2-5D82-4BA1-81EC-3A962D0A1570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7A2FF-FEED-43B8-8810-230056EEFC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98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E1C2-5D82-4BA1-81EC-3A962D0A1570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7A2FF-FEED-43B8-8810-230056EEFC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489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E1C2-5D82-4BA1-81EC-3A962D0A1570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7A2FF-FEED-43B8-8810-230056EEFC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493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E1C2-5D82-4BA1-81EC-3A962D0A1570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7A2FF-FEED-43B8-8810-230056EEFC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115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E1C2-5D82-4BA1-81EC-3A962D0A1570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7A2FF-FEED-43B8-8810-230056EEFC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057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E235E1C2-5D82-4BA1-81EC-3A962D0A1570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5637A2FF-FEED-43B8-8810-230056EEFC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677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youtu.be/g6JGKsCGETw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DD044FF-AAC1-DC13-7E8A-54BD70EF34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66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537D6-03A5-6B54-7119-4D42CCDA2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IUT 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9C252-6CB9-DA85-FD18-CED5C2BE4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GB" sz="1800" b="1" i="1" dirty="0">
                <a:solidFill>
                  <a:srgbClr val="333333"/>
                </a:solidFill>
                <a:latin typeface="Georgia"/>
              </a:rPr>
              <a:t>Statement from IUT President Marie Linder</a:t>
            </a:r>
            <a:r>
              <a:rPr lang="en-GB" sz="1800" b="1" dirty="0">
                <a:solidFill>
                  <a:srgbClr val="333333"/>
                </a:solidFill>
                <a:latin typeface="Georgia"/>
              </a:rPr>
              <a:t>:</a:t>
            </a:r>
            <a:endParaRPr lang="en-US" sz="1800" dirty="0">
              <a:solidFill>
                <a:srgbClr val="4F81BD"/>
              </a:solidFill>
              <a:latin typeface="Corbel" panose="020B0503020204020204"/>
            </a:endParaRPr>
          </a:p>
          <a:p>
            <a:pPr>
              <a:buNone/>
            </a:pPr>
            <a:br>
              <a:rPr lang="en-GB" sz="1800" b="1" dirty="0">
                <a:latin typeface="Georgia"/>
              </a:rPr>
            </a:br>
            <a:r>
              <a:rPr lang="en-GB" sz="1800" b="1" dirty="0">
                <a:solidFill>
                  <a:srgbClr val="333333"/>
                </a:solidFill>
                <a:latin typeface="Georgia"/>
              </a:rPr>
              <a:t>“Having a home is not a privilege – it is a fundamental human right. On International Tenants’ Day, we call on governments to act with urgency: protect tenants, invest in affordable homes, and ensure that cities are built for people, not for profit. Only then can we secure dignity, equality, and justice in housing for all.”</a:t>
            </a:r>
            <a:r>
              <a:rPr lang="en-GB" sz="1800" i="1" dirty="0">
                <a:solidFill>
                  <a:srgbClr val="333333"/>
                </a:solidFill>
                <a:latin typeface="Georgia"/>
              </a:rPr>
              <a:t> </a:t>
            </a:r>
          </a:p>
          <a:p>
            <a:pPr>
              <a:buNone/>
            </a:pPr>
            <a:endParaRPr lang="en-GB" sz="1800" i="1" dirty="0">
              <a:solidFill>
                <a:srgbClr val="333333"/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206288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DE3AA-F498-BF64-3B8E-ADF36234F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🕐 </a:t>
            </a:r>
            <a:r>
              <a:rPr lang="en-GB" sz="2400" b="1" dirty="0"/>
              <a:t>10-Minute Roundtable: “Urban Crisis, Global Challenge — Let’s Build for People, Not for Profit”-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4A435-5219-E9E8-7659-82F04D75A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" indent="0">
              <a:buNone/>
            </a:pPr>
            <a:endParaRPr lang="en-GB" sz="2400" b="1" dirty="0"/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84E9C0-42D1-9066-C94A-B7EE9B85A73E}"/>
              </a:ext>
            </a:extLst>
          </p:cNvPr>
          <p:cNvSpPr txBox="1"/>
          <p:nvPr/>
        </p:nvSpPr>
        <p:spPr>
          <a:xfrm>
            <a:off x="2200789" y="2687987"/>
            <a:ext cx="8483959" cy="25535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96D60A-B780-5A6E-F415-E0D5CCF1D248}"/>
              </a:ext>
            </a:extLst>
          </p:cNvPr>
          <p:cNvSpPr txBox="1"/>
          <p:nvPr/>
        </p:nvSpPr>
        <p:spPr>
          <a:xfrm>
            <a:off x="1713591" y="2217589"/>
            <a:ext cx="8702358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000" b="1" dirty="0">
                <a:ea typeface="+mn-lt"/>
                <a:cs typeface="+mn-lt"/>
              </a:rPr>
              <a:t>What does the phrase </a:t>
            </a:r>
            <a:r>
              <a:rPr lang="en-GB" sz="2000" b="1" i="1" dirty="0">
                <a:ea typeface="+mn-lt"/>
                <a:cs typeface="+mn-lt"/>
              </a:rPr>
              <a:t>‘building for people, not for profit’</a:t>
            </a:r>
            <a:r>
              <a:rPr lang="en-GB" sz="2000" b="1" dirty="0">
                <a:ea typeface="+mn-lt"/>
                <a:cs typeface="+mn-lt"/>
              </a:rPr>
              <a:t> mean to you as a tenant or housing advocate?</a:t>
            </a:r>
            <a:br>
              <a:rPr lang="en-GB" sz="2000" b="1" dirty="0">
                <a:ea typeface="+mn-lt"/>
                <a:cs typeface="+mn-lt"/>
              </a:rPr>
            </a:br>
            <a:r>
              <a:rPr lang="en-GB" sz="2000" b="1" dirty="0">
                <a:ea typeface="+mn-lt"/>
                <a:cs typeface="+mn-lt"/>
              </a:rPr>
              <a:t> </a:t>
            </a:r>
            <a:endParaRPr lang="en-GB" sz="2000" i="1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2000" b="1" dirty="0">
                <a:ea typeface="+mn-lt"/>
                <a:cs typeface="+mn-lt"/>
              </a:rPr>
              <a:t>What do you think is the biggest barrier preventing affordable, secure housing in your city today?</a:t>
            </a:r>
            <a:br>
              <a:rPr lang="en-GB" sz="2000" b="1" dirty="0">
                <a:ea typeface="+mn-lt"/>
                <a:cs typeface="+mn-lt"/>
              </a:rPr>
            </a:br>
            <a:r>
              <a:rPr lang="en-GB" sz="2000" b="1" dirty="0">
                <a:ea typeface="+mn-lt"/>
                <a:cs typeface="+mn-lt"/>
              </a:rPr>
              <a:t> </a:t>
            </a:r>
            <a:endParaRPr lang="en-GB" sz="2000" i="1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2000" b="1" dirty="0">
                <a:ea typeface="+mn-lt"/>
                <a:cs typeface="+mn-lt"/>
              </a:rPr>
              <a:t>The IUT calls for governments to treat housing as a human right. What’s one concrete action you think local or national leaders could take to make that a reality</a:t>
            </a:r>
            <a:r>
              <a:rPr lang="en-GB" b="1" dirty="0">
                <a:ea typeface="+mn-lt"/>
                <a:cs typeface="+mn-lt"/>
              </a:rPr>
              <a:t>?</a:t>
            </a:r>
            <a:br>
              <a:rPr lang="en-GB" b="1" dirty="0">
                <a:ea typeface="+mn-lt"/>
                <a:cs typeface="+mn-lt"/>
              </a:rPr>
            </a:br>
            <a:r>
              <a:rPr lang="en-GB" b="1" dirty="0">
                <a:ea typeface="+mn-lt"/>
                <a:cs typeface="+mn-lt"/>
              </a:rPr>
              <a:t> 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4194159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pwatch on a chalkboard&#10;&#10;AI-generated content may be incorrect.">
            <a:extLst>
              <a:ext uri="{FF2B5EF4-FFF2-40B4-BE49-F238E27FC236}">
                <a16:creationId xmlns:a16="http://schemas.microsoft.com/office/drawing/2014/main" id="{B69A624D-58A4-BA90-A718-06F850A1D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150" y="1154114"/>
            <a:ext cx="7325947" cy="493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35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10C9A-75BE-95BD-4EEF-DA9B00E63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351" y="701040"/>
            <a:ext cx="9875520" cy="1356360"/>
          </a:xfrm>
        </p:spPr>
        <p:txBody>
          <a:bodyPr/>
          <a:lstStyle/>
          <a:p>
            <a:r>
              <a:rPr lang="en-GB" b="1"/>
              <a:t>Happy ITD from TPAS Cymru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0B1C1-E0F8-1402-B1D3-E0C3F07AB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Corbel"/>
              <a:buChar char="•"/>
            </a:pPr>
            <a:r>
              <a:rPr lang="en-GB" dirty="0"/>
              <a:t>Video link= </a:t>
            </a:r>
            <a:r>
              <a:rPr lang="en-GB" dirty="0">
                <a:hlinkClick r:id="rId2" tooltip="https://youtu.be/g6jgkscgetw"/>
              </a:rPr>
              <a:t>https://youtu.be/g6JGKsCGETw</a:t>
            </a:r>
            <a:endParaRPr lang="en-US" dirty="0">
              <a:ea typeface="+mn-lt"/>
              <a:cs typeface="+mn-lt"/>
            </a:endParaRPr>
          </a:p>
          <a:p>
            <a:pPr>
              <a:buFontTx/>
              <a:buChar char="-"/>
            </a:pPr>
            <a:endParaRPr lang="en-GB" dirty="0"/>
          </a:p>
          <a:p>
            <a:pPr>
              <a:buFontTx/>
              <a:buChar char="-"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1DE49E-4FA6-BD5A-6697-09F56D470E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079" r="3509" b="4698"/>
          <a:stretch>
            <a:fillRect/>
          </a:stretch>
        </p:blipFill>
        <p:spPr>
          <a:xfrm>
            <a:off x="4407913" y="4074390"/>
            <a:ext cx="2849138" cy="171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22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36813-6F4B-2859-C813-47E8C16F6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TPAS England: Words of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42E60-C3F8-E72F-8BBD-58E61853C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Why we were established</a:t>
            </a:r>
            <a:endParaRPr lang="en-US"/>
          </a:p>
          <a:p>
            <a:r>
              <a:rPr lang="en-GB"/>
              <a:t>Our purpose still.</a:t>
            </a:r>
          </a:p>
          <a:p>
            <a:r>
              <a:rPr lang="en-GB"/>
              <a:t>Value of learning from other countries</a:t>
            </a:r>
          </a:p>
          <a:p>
            <a:endParaRPr lang="en-GB"/>
          </a:p>
        </p:txBody>
      </p:sp>
      <p:pic>
        <p:nvPicPr>
          <p:cNvPr id="5" name="Picture 4" descr="A purple and white logo&#10;&#10;AI-generated content may be incorrect.">
            <a:extLst>
              <a:ext uri="{FF2B5EF4-FFF2-40B4-BE49-F238E27FC236}">
                <a16:creationId xmlns:a16="http://schemas.microsoft.com/office/drawing/2014/main" id="{13D05E7F-A19C-7733-86CD-F00126816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936" y="4360538"/>
            <a:ext cx="4259282" cy="138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1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E7818327-9D44-4214-BEC7-F7463A8BD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6062E9-DCBB-3CBD-339B-611653C1C49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20" y="3809"/>
            <a:ext cx="12191980" cy="685800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96B7D9-8894-4E5C-8DCF-35BECF8D3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419EDEF-14AB-BBDC-13EF-BE699F400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882376"/>
            <a:ext cx="9966960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7200" b="1" cap="all">
                <a:solidFill>
                  <a:srgbClr val="FFFFFF"/>
                </a:solidFill>
              </a:rPr>
              <a:t>Now, please welcome our speakers: </a:t>
            </a:r>
          </a:p>
        </p:txBody>
      </p:sp>
    </p:spTree>
    <p:extLst>
      <p:ext uri="{BB962C8B-B14F-4D97-AF65-F5344CB8AC3E}">
        <p14:creationId xmlns:p14="http://schemas.microsoft.com/office/powerpoint/2010/main" val="1050461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35EFF-DA6A-13F1-9D79-CEC98CBEA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061" y="618744"/>
            <a:ext cx="9875520" cy="1356360"/>
          </a:xfrm>
        </p:spPr>
        <p:txBody>
          <a:bodyPr/>
          <a:lstStyle/>
          <a:p>
            <a:r>
              <a:rPr lang="en-GB" b="1"/>
              <a:t>International Tenant Experts: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9254BCC-DC9B-10E1-8A64-5042F5ABB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8161" y="2564892"/>
            <a:ext cx="1945823" cy="1949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60C239-6DEF-C28D-3FE7-ED12B9835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776" y="2564892"/>
            <a:ext cx="2048256" cy="20482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22854B-4568-D0AC-0FA3-B3E6DD72B1A2}"/>
              </a:ext>
            </a:extLst>
          </p:cNvPr>
          <p:cNvSpPr txBox="1"/>
          <p:nvPr/>
        </p:nvSpPr>
        <p:spPr>
          <a:xfrm>
            <a:off x="2807136" y="2429402"/>
            <a:ext cx="29687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chemeClr val="accent1"/>
                </a:solidFill>
              </a:rPr>
              <a:t>Marisa Herzog-</a:t>
            </a:r>
            <a:r>
              <a:rPr lang="en-GB" b="1" err="1">
                <a:solidFill>
                  <a:schemeClr val="accent1"/>
                </a:solidFill>
              </a:rPr>
              <a:t>Perchtold</a:t>
            </a:r>
            <a:endParaRPr lang="en-GB" b="1">
              <a:solidFill>
                <a:schemeClr val="accent1"/>
              </a:solidFill>
            </a:endParaRPr>
          </a:p>
          <a:p>
            <a:r>
              <a:rPr lang="en-US" altLang="en-US" i="1">
                <a:latin typeface="Calibri" panose="020F0502020204030204" pitchFamily="34" charset="0"/>
                <a:cs typeface="Calibri" panose="020F0502020204030204" pitchFamily="34" charset="0"/>
              </a:rPr>
              <a:t>Senior Housing Expert and a member of the Executive Committee of the Viennese Tenants’ Organization</a:t>
            </a:r>
          </a:p>
          <a:p>
            <a:endParaRPr lang="en-US" altLang="en-US" i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i="1">
                <a:latin typeface="Calibri" panose="020F0502020204030204" pitchFamily="34" charset="0"/>
                <a:cs typeface="Calibri" panose="020F0502020204030204" pitchFamily="34" charset="0"/>
              </a:rPr>
              <a:t>IUT Board Member</a:t>
            </a:r>
            <a:endParaRPr lang="en-GB" i="1"/>
          </a:p>
          <a:p>
            <a:endParaRPr lang="en-GB"/>
          </a:p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094A48-57C9-BC82-20F0-58AB598D7C9C}"/>
              </a:ext>
            </a:extLst>
          </p:cNvPr>
          <p:cNvSpPr txBox="1"/>
          <p:nvPr/>
        </p:nvSpPr>
        <p:spPr>
          <a:xfrm>
            <a:off x="8394192" y="2523900"/>
            <a:ext cx="33924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chemeClr val="accent1"/>
                </a:solidFill>
              </a:rPr>
              <a:t>Luís Mendes</a:t>
            </a:r>
          </a:p>
          <a:p>
            <a:r>
              <a:rPr lang="en-US" i="1"/>
              <a:t>Vice‑President of Lisbon Tenants Association </a:t>
            </a:r>
          </a:p>
          <a:p>
            <a:endParaRPr lang="en-US" i="1"/>
          </a:p>
          <a:p>
            <a:r>
              <a:rPr lang="en-US" i="1"/>
              <a:t>IUT Board Member</a:t>
            </a:r>
            <a:endParaRPr lang="en-GB"/>
          </a:p>
          <a:p>
            <a:endParaRPr lang="en-GB" b="1">
              <a:solidFill>
                <a:schemeClr val="accent1"/>
              </a:solidFill>
            </a:endParaRPr>
          </a:p>
          <a:p>
            <a:endParaRPr lang="en-GB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028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3B1C4-2996-44E2-1496-907FA470A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Things to know: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28044-6185-DCB1-C10E-E997A4B6A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b="1" dirty="0"/>
              <a:t>Please put yourself on mute when not speaking</a:t>
            </a:r>
          </a:p>
          <a:p>
            <a:r>
              <a:rPr lang="en-GB" b="1" dirty="0"/>
              <a:t>This session will be recorded and shared after- if not comfortable with this then please turn camera off</a:t>
            </a:r>
          </a:p>
          <a:p>
            <a:r>
              <a:rPr lang="en-GB" b="1" dirty="0"/>
              <a:t>Enjoy !</a:t>
            </a:r>
          </a:p>
          <a:p>
            <a:endParaRPr lang="en-GB" dirty="0"/>
          </a:p>
        </p:txBody>
      </p:sp>
      <p:pic>
        <p:nvPicPr>
          <p:cNvPr id="5" name="Content Placeholder 3" descr="A group of people standing in front of a globe&#10;&#10;AI-generated content may be incorrect.">
            <a:extLst>
              <a:ext uri="{FF2B5EF4-FFF2-40B4-BE49-F238E27FC236}">
                <a16:creationId xmlns:a16="http://schemas.microsoft.com/office/drawing/2014/main" id="{42A11625-579C-DBD4-CDDC-E3746D1389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46"/>
          <a:stretch>
            <a:fillRect/>
          </a:stretch>
        </p:blipFill>
        <p:spPr>
          <a:xfrm>
            <a:off x="5737431" y="3430281"/>
            <a:ext cx="4672834" cy="265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65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0E54F1C-4659-2BB0-95B7-C6B4C711AA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437" b="-4615"/>
          <a:stretch>
            <a:fillRect/>
          </a:stretch>
        </p:blipFill>
        <p:spPr>
          <a:xfrm>
            <a:off x="1221923" y="1016837"/>
            <a:ext cx="4568246" cy="47783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AB24CC-119E-9F1C-2035-47C04242BCF0}"/>
              </a:ext>
            </a:extLst>
          </p:cNvPr>
          <p:cNvSpPr txBox="1"/>
          <p:nvPr/>
        </p:nvSpPr>
        <p:spPr>
          <a:xfrm>
            <a:off x="5940552" y="1512537"/>
            <a:ext cx="4874077" cy="24929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800" b="1" dirty="0">
                <a:solidFill>
                  <a:schemeClr val="accent1"/>
                </a:solidFill>
                <a:latin typeface="Arial"/>
                <a:cs typeface="Arial"/>
              </a:rPr>
              <a:t>Session order:</a:t>
            </a:r>
          </a:p>
          <a:p>
            <a:endParaRPr lang="en-GB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/>
                </a:solidFill>
                <a:latin typeface="Arial"/>
                <a:cs typeface="Arial"/>
              </a:rPr>
              <a:t>Host introductions and welcome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/>
                </a:solidFill>
                <a:latin typeface="Arial"/>
                <a:cs typeface="Arial"/>
              </a:rPr>
              <a:t>Context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/>
                </a:solidFill>
                <a:latin typeface="Arial"/>
                <a:cs typeface="Arial"/>
              </a:rPr>
              <a:t>Open floor insights sharing- 5/10 minutes</a:t>
            </a:r>
            <a:endParaRPr lang="en-GB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/>
                </a:solidFill>
                <a:latin typeface="Arial"/>
                <a:cs typeface="Arial"/>
              </a:rPr>
              <a:t>Speaker session-20 minutes presentation then Q&amp;A</a:t>
            </a:r>
          </a:p>
        </p:txBody>
      </p:sp>
    </p:spTree>
    <p:extLst>
      <p:ext uri="{BB962C8B-B14F-4D97-AF65-F5344CB8AC3E}">
        <p14:creationId xmlns:p14="http://schemas.microsoft.com/office/powerpoint/2010/main" val="2786248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60DCD-052B-93D4-A54E-8B155EDFC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0192" y="528740"/>
            <a:ext cx="6981452" cy="1242012"/>
          </a:xfrm>
        </p:spPr>
        <p:txBody>
          <a:bodyPr/>
          <a:lstStyle/>
          <a:p>
            <a:r>
              <a:rPr lang="en-GB" b="1"/>
              <a:t>Today's Hosts: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020B2A-367B-2200-1D3A-302303DFE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534" y="1772070"/>
            <a:ext cx="2470746" cy="2470746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40B096-BF41-C234-D6D6-2E3313E6EF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016" t="30233" r="23274" b="34534"/>
          <a:stretch>
            <a:fillRect/>
          </a:stretch>
        </p:blipFill>
        <p:spPr>
          <a:xfrm>
            <a:off x="7541935" y="1772070"/>
            <a:ext cx="2687678" cy="2592040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65BD06-3BE7-A633-9497-8C3B120781FC}"/>
              </a:ext>
            </a:extLst>
          </p:cNvPr>
          <p:cNvSpPr txBox="1"/>
          <p:nvPr/>
        </p:nvSpPr>
        <p:spPr>
          <a:xfrm>
            <a:off x="1539495" y="4493760"/>
            <a:ext cx="348386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Emma Gilpin, Head of Consultancy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5E7611-598C-C346-3365-144477CEC9F9}"/>
              </a:ext>
            </a:extLst>
          </p:cNvPr>
          <p:cNvSpPr txBox="1"/>
          <p:nvPr/>
        </p:nvSpPr>
        <p:spPr>
          <a:xfrm>
            <a:off x="8075206" y="4527554"/>
            <a:ext cx="330098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Olivia Browne, Policy and Engagement Officer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0898F6-F5FC-12EC-F8AE-4A03D7EA4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554" y="5483831"/>
            <a:ext cx="2128266" cy="6955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B4D63C-EFCC-1BEF-A701-DB0C9AABF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4241" y="5441330"/>
            <a:ext cx="1201457" cy="74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0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6A875D0D-3C9D-4DCD-B596-0CA5384D7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C5B5FA5-19AF-46C9-BEE5-FF4F509E2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C162E4B-773B-41AA-BD90-3EE2C721E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45FB5DD-2BD8-4EA4-896C-C34AB7BFC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A169EB1-7AED-AB80-7628-BB635804A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08424"/>
            <a:ext cx="9966960" cy="1325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6600" b="1" cap="all">
                <a:solidFill>
                  <a:srgbClr val="FFFFFF"/>
                </a:solidFill>
              </a:rPr>
              <a:t>3 nations event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18FEBC3-D934-4EF0-AF44-996F1EAC4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1"/>
            <a:ext cx="11722100" cy="3964584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9ACEBE-973E-197D-86DB-2A101F402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74" y="1682496"/>
            <a:ext cx="3427758" cy="1119267"/>
          </a:xfrm>
          <a:prstGeom prst="rect">
            <a:avLst/>
          </a:prstGeom>
        </p:spPr>
      </p:pic>
      <p:pic>
        <p:nvPicPr>
          <p:cNvPr id="5" name="Content Placeholder 4" descr="A logo with text overlay&#10;&#10;AI-generated content may be incorrect.">
            <a:extLst>
              <a:ext uri="{FF2B5EF4-FFF2-40B4-BE49-F238E27FC236}">
                <a16:creationId xmlns:a16="http://schemas.microsoft.com/office/drawing/2014/main" id="{C720249E-454B-8259-6137-C9FD19B5DD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281" y="1165498"/>
            <a:ext cx="2789818" cy="17361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6AC3F6-0B3D-D37E-59A1-5CBC60BE1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5119" y="1165498"/>
            <a:ext cx="3131821" cy="185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65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C2726-FC44-58AC-2015-5B4385187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857675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4600" b="1" cap="all">
                <a:solidFill>
                  <a:srgbClr val="FFFFFF"/>
                </a:solidFill>
              </a:rPr>
              <a:t>Tenants: Where are you from?</a:t>
            </a:r>
          </a:p>
        </p:txBody>
      </p:sp>
      <p:pic>
        <p:nvPicPr>
          <p:cNvPr id="7" name="Content Placeholder 6" descr="A group of hands holding hearts&#10;&#10;AI-generated content may be incorrect.">
            <a:extLst>
              <a:ext uri="{FF2B5EF4-FFF2-40B4-BE49-F238E27FC236}">
                <a16:creationId xmlns:a16="http://schemas.microsoft.com/office/drawing/2014/main" id="{5AE3C1B0-0F7C-723B-2039-9A786C506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" r="2" b="2"/>
          <a:stretch>
            <a:fillRect/>
          </a:stretch>
        </p:blipFill>
        <p:spPr bwMode="auto">
          <a:xfrm>
            <a:off x="872064" y="857675"/>
            <a:ext cx="6045576" cy="514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EBB7F4AC-EA9A-A33D-7753-2197DD537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411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3A844B-25DB-F8D6-CA7A-E36B649468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6094" y="556834"/>
            <a:ext cx="5645385" cy="175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CCED26-5E21-0F88-6C1C-B24514B57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635" y="725488"/>
            <a:ext cx="2456901" cy="1316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E93A5D-08B3-BFCD-522E-9EEC5C24B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108" y="2820567"/>
            <a:ext cx="8479971" cy="1396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1476E4-FA3B-A65B-A4C6-37EF64E958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7486" y="4249329"/>
            <a:ext cx="7480440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02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AC9CF4-2E4D-2AC0-9D83-0997BA921EAF}"/>
              </a:ext>
            </a:extLst>
          </p:cNvPr>
          <p:cNvSpPr txBox="1"/>
          <p:nvPr/>
        </p:nvSpPr>
        <p:spPr>
          <a:xfrm>
            <a:off x="685801" y="1480458"/>
            <a:ext cx="6335485" cy="2558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en-US" sz="2000">
                <a:solidFill>
                  <a:schemeClr val="accent1"/>
                </a:solidFill>
              </a:rPr>
              <a:t>“On International Tenants’ Day, we </a:t>
            </a:r>
            <a:r>
              <a:rPr lang="en-US" sz="2000" err="1">
                <a:solidFill>
                  <a:schemeClr val="accent1"/>
                </a:solidFill>
              </a:rPr>
              <a:t>honour</a:t>
            </a:r>
            <a:r>
              <a:rPr lang="en-US" sz="2000">
                <a:solidFill>
                  <a:schemeClr val="accent1"/>
                </a:solidFill>
              </a:rPr>
              <a:t> the shared struggle and commitment of tenants around the world. Everyone deserves a safe, secure, and affordable home – and achieving that requires more than national action.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2000">
              <a:solidFill>
                <a:schemeClr val="accent1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en-US" sz="2000">
                <a:solidFill>
                  <a:schemeClr val="accent1"/>
                </a:solidFill>
              </a:rPr>
              <a:t>The International Union of Tenants plays a crucial role in bringing tenant </a:t>
            </a:r>
            <a:r>
              <a:rPr lang="en-US" sz="2000" err="1">
                <a:solidFill>
                  <a:schemeClr val="accent1"/>
                </a:solidFill>
              </a:rPr>
              <a:t>organisations</a:t>
            </a:r>
            <a:r>
              <a:rPr lang="en-US" sz="2000">
                <a:solidFill>
                  <a:schemeClr val="accent1"/>
                </a:solidFill>
              </a:rPr>
              <a:t> together across borders, enabling us to learn from each other, raise our collective voice, and advocate for housing as a human right. This day reminds us that solidarity and cooperation are key to building fairer housing systems – locally, nationally, and globally</a:t>
            </a:r>
            <a:r>
              <a:rPr lang="en-US" sz="2000" b="1">
                <a:solidFill>
                  <a:schemeClr val="accent1"/>
                </a:solidFill>
              </a:rPr>
              <a:t>.”- </a:t>
            </a:r>
            <a:r>
              <a:rPr lang="en-US" sz="2000" b="1"/>
              <a:t>Dan Nicander, IUT Secretary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7C99C78-89A0-1BEC-528D-5D3DAFF82C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9680" r="11180" b="1"/>
          <a:stretch>
            <a:fillRect/>
          </a:stretch>
        </p:blipFill>
        <p:spPr>
          <a:xfrm>
            <a:off x="7171105" y="1238487"/>
            <a:ext cx="4206758" cy="39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57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C1C66B7-9644-4D9B-9A19-5FD3E30EF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682EA3-E633-4081-9743-2D462CD5C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4C124DA-5665-462A-B4DD-5F5F33852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7BA9CA2-9443-46AA-A85A-DE3457463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D61270E-A515-443E-A133-2C680A7A2C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739D7FC-2223-439D-BA9B-0BA34CECD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46E0855-2076-E00C-BDD1-F52D77CEC5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65" r="-1" b="25893"/>
          <a:stretch>
            <a:fillRect/>
          </a:stretch>
        </p:blipFill>
        <p:spPr>
          <a:xfrm>
            <a:off x="230279" y="240792"/>
            <a:ext cx="3610201" cy="3130829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83179C-9BEB-7FD4-BBD1-65FC5ECE3A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" r="5704" b="3"/>
          <a:stretch>
            <a:fillRect/>
          </a:stretch>
        </p:blipFill>
        <p:spPr>
          <a:xfrm>
            <a:off x="3880635" y="240793"/>
            <a:ext cx="3655946" cy="31308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6B875D-C84A-D5D7-9257-9772214CC9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8583" r="-1" b="12603"/>
          <a:stretch>
            <a:fillRect/>
          </a:stretch>
        </p:blipFill>
        <p:spPr>
          <a:xfrm>
            <a:off x="228600" y="3397718"/>
            <a:ext cx="7309153" cy="322406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3387CD7-33C1-43A9-80E6-BB806FE95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680" y="240031"/>
            <a:ext cx="11724640" cy="6377939"/>
          </a:xfrm>
          <a:prstGeom prst="rect">
            <a:avLst/>
          </a:prstGeom>
          <a:noFill/>
          <a:ln w="15875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004754-86DA-281C-9D4F-71263EDD70FE}"/>
              </a:ext>
            </a:extLst>
          </p:cNvPr>
          <p:cNvSpPr txBox="1"/>
          <p:nvPr/>
        </p:nvSpPr>
        <p:spPr>
          <a:xfrm>
            <a:off x="7903572" y="3238835"/>
            <a:ext cx="439775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>
                <a:solidFill>
                  <a:schemeClr val="bg1"/>
                </a:solidFill>
                <a:latin typeface="Arial"/>
                <a:cs typeface="Arial"/>
              </a:rPr>
              <a:t>This Year’s Theme: The Urban Crisis Response:</a:t>
            </a:r>
          </a:p>
        </p:txBody>
      </p:sp>
    </p:spTree>
    <p:extLst>
      <p:ext uri="{BB962C8B-B14F-4D97-AF65-F5344CB8AC3E}">
        <p14:creationId xmlns:p14="http://schemas.microsoft.com/office/powerpoint/2010/main" val="760869657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028ae9-49aa-4fc5-b287-4993422a68d1">
      <Terms xmlns="http://schemas.microsoft.com/office/infopath/2007/PartnerControls"/>
    </lcf76f155ced4ddcb4097134ff3c332f>
    <TaxCatchAll xmlns="d77b53b4-65d0-4cc8-b5d8-22a236671b5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40671FB0B37A4CA57C51BD1A513B43" ma:contentTypeVersion="19" ma:contentTypeDescription="Create a new document." ma:contentTypeScope="" ma:versionID="b009a701d61f42b5c7d0307ace8410df">
  <xsd:schema xmlns:xsd="http://www.w3.org/2001/XMLSchema" xmlns:xs="http://www.w3.org/2001/XMLSchema" xmlns:p="http://schemas.microsoft.com/office/2006/metadata/properties" xmlns:ns2="4c028ae9-49aa-4fc5-b287-4993422a68d1" xmlns:ns3="d77b53b4-65d0-4cc8-b5d8-22a236671b53" targetNamespace="http://schemas.microsoft.com/office/2006/metadata/properties" ma:root="true" ma:fieldsID="3a157151c6cc2cd1622a0a32ccca02f1" ns2:_="" ns3:_="">
    <xsd:import namespace="4c028ae9-49aa-4fc5-b287-4993422a68d1"/>
    <xsd:import namespace="d77b53b4-65d0-4cc8-b5d8-22a236671b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028ae9-49aa-4fc5-b287-4993422a68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8bcc3dd-80b4-4fc0-8563-8f99b3c05d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7b53b4-65d0-4cc8-b5d8-22a236671b5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9c35267-da97-45ac-85c5-3e1745dc29d6}" ma:internalName="TaxCatchAll" ma:showField="CatchAllData" ma:web="d77b53b4-65d0-4cc8-b5d8-22a236671b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86FCC9-35BF-4D3B-88A6-A488F1AF17B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AA534F8-C0C5-48DB-B746-DF76DB6737E9}">
  <ds:schemaRefs>
    <ds:schemaRef ds:uri="4c028ae9-49aa-4fc5-b287-4993422a68d1"/>
    <ds:schemaRef ds:uri="d77b53b4-65d0-4cc8-b5d8-22a236671b53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0EAED5C-C468-4908-8DAA-E259207299A8}">
  <ds:schemaRefs>
    <ds:schemaRef ds:uri="4c028ae9-49aa-4fc5-b287-4993422a68d1"/>
    <ds:schemaRef ds:uri="d77b53b4-65d0-4cc8-b5d8-22a236671b5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</TotalTime>
  <Words>244</Words>
  <Application>Microsoft Office PowerPoint</Application>
  <PresentationFormat>Widescreen</PresentationFormat>
  <Paragraphs>33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Basis</vt:lpstr>
      <vt:lpstr>PowerPoint Presentation</vt:lpstr>
      <vt:lpstr>Things to know:</vt:lpstr>
      <vt:lpstr>PowerPoint Presentation</vt:lpstr>
      <vt:lpstr>Today's Hosts:</vt:lpstr>
      <vt:lpstr>3 nations event</vt:lpstr>
      <vt:lpstr>Tenants: Where are you from?</vt:lpstr>
      <vt:lpstr>PowerPoint Presentation</vt:lpstr>
      <vt:lpstr>PowerPoint Presentation</vt:lpstr>
      <vt:lpstr>PowerPoint Presentation</vt:lpstr>
      <vt:lpstr>IUT Resolution</vt:lpstr>
      <vt:lpstr>🕐 10-Minute Roundtable: “Urban Crisis, Global Challenge — Let’s Build for People, Not for Profit”-</vt:lpstr>
      <vt:lpstr>PowerPoint Presentation</vt:lpstr>
      <vt:lpstr>Happy ITD from TPAS Cymru</vt:lpstr>
      <vt:lpstr>TPAS England: Words of support</vt:lpstr>
      <vt:lpstr>Now, please welcome our speakers: </vt:lpstr>
      <vt:lpstr>International Tenant Experts: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Olivia Browne</dc:creator>
  <cp:lastModifiedBy>Olivia Browne</cp:lastModifiedBy>
  <cp:revision>87</cp:revision>
  <dcterms:created xsi:type="dcterms:W3CDTF">2025-10-01T14:40:20Z</dcterms:created>
  <dcterms:modified xsi:type="dcterms:W3CDTF">2025-10-06T12:00:06Z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0x010100A240671FB0B37A4CA57C51BD1A513B43</vt:lpwstr>
  </property>
  <property fmtid="{D5CDD505-2E9C-101B-9397-08002B2CF9AE}" pid="3" name="MediaServiceImageTags">
    <vt:lpwstr/>
  </property>
</Properties>
</file>